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6" r:id="rId1"/>
  </p:sldMasterIdLst>
  <p:notesMasterIdLst>
    <p:notesMasterId r:id="rId27"/>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Lst>
  <p:sldSz cx="12192000" cy="6858000"/>
  <p:notesSz cx="6858000" cy="9144000"/>
  <p:embeddedFontLst>
    <p:embeddedFont>
      <p:font typeface="Arial Rounded MT Bold" panose="020F0704030504030204" pitchFamily="34" charset="0"/>
      <p:regular r:id="rId28"/>
    </p:embeddedFont>
    <p:embeddedFont>
      <p:font typeface="Bell MT" panose="02020503060305020303" pitchFamily="18" charset="0"/>
      <p:regular r:id="rId29"/>
      <p:bold r:id="rId30"/>
      <p:italic r:id="rId31"/>
    </p:embeddedFont>
    <p:embeddedFont>
      <p:font typeface="Century Gothic" panose="020B0502020202020204" pitchFamily="34" charset="0"/>
      <p:regular r:id="rId32"/>
      <p:bold r:id="rId33"/>
      <p:italic r:id="rId34"/>
      <p:boldItalic r:id="rId35"/>
    </p:embeddedFont>
    <p:embeddedFont>
      <p:font typeface="Wingdings 3" panose="05040102010807070707" pitchFamily="18" charset="2"/>
      <p:regular r:id="rId3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hnFQsu0qTBRZ+C47HNp0tuHCNko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60"/>
  </p:normalViewPr>
  <p:slideViewPr>
    <p:cSldViewPr snapToGrid="0">
      <p:cViewPr varScale="1">
        <p:scale>
          <a:sx n="80" d="100"/>
          <a:sy n="80" d="100"/>
        </p:scale>
        <p:origin x="48" y="5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dirty="0"/>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a:extLst>
            <a:ext uri="{FF2B5EF4-FFF2-40B4-BE49-F238E27FC236}">
              <a16:creationId xmlns:a16="http://schemas.microsoft.com/office/drawing/2014/main" id="{1E7D8F98-D11D-3A0C-DBED-078F8F180CB6}"/>
            </a:ext>
          </a:extLst>
        </p:cNvPr>
        <p:cNvGrpSpPr/>
        <p:nvPr/>
      </p:nvGrpSpPr>
      <p:grpSpPr>
        <a:xfrm>
          <a:off x="0" y="0"/>
          <a:ext cx="0" cy="0"/>
          <a:chOff x="0" y="0"/>
          <a:chExt cx="0" cy="0"/>
        </a:xfrm>
      </p:grpSpPr>
      <p:sp>
        <p:nvSpPr>
          <p:cNvPr id="101" name="Google Shape;101;p3:notes">
            <a:extLst>
              <a:ext uri="{FF2B5EF4-FFF2-40B4-BE49-F238E27FC236}">
                <a16:creationId xmlns:a16="http://schemas.microsoft.com/office/drawing/2014/main" id="{F47E1810-B1DD-7AD5-DFAA-CCE574C0302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a:extLst>
              <a:ext uri="{FF2B5EF4-FFF2-40B4-BE49-F238E27FC236}">
                <a16:creationId xmlns:a16="http://schemas.microsoft.com/office/drawing/2014/main" id="{9A016551-DE7B-0B9B-4135-5AA48B921C1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954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a:extLst>
            <a:ext uri="{FF2B5EF4-FFF2-40B4-BE49-F238E27FC236}">
              <a16:creationId xmlns:a16="http://schemas.microsoft.com/office/drawing/2014/main" id="{E236F5A3-836E-09A0-04B2-F7947DBA6B41}"/>
            </a:ext>
          </a:extLst>
        </p:cNvPr>
        <p:cNvGrpSpPr/>
        <p:nvPr/>
      </p:nvGrpSpPr>
      <p:grpSpPr>
        <a:xfrm>
          <a:off x="0" y="0"/>
          <a:ext cx="0" cy="0"/>
          <a:chOff x="0" y="0"/>
          <a:chExt cx="0" cy="0"/>
        </a:xfrm>
      </p:grpSpPr>
      <p:sp>
        <p:nvSpPr>
          <p:cNvPr id="101" name="Google Shape;101;p3:notes">
            <a:extLst>
              <a:ext uri="{FF2B5EF4-FFF2-40B4-BE49-F238E27FC236}">
                <a16:creationId xmlns:a16="http://schemas.microsoft.com/office/drawing/2014/main" id="{39B8075F-7129-B2AF-AEA6-2A97B262FD9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a:extLst>
              <a:ext uri="{FF2B5EF4-FFF2-40B4-BE49-F238E27FC236}">
                <a16:creationId xmlns:a16="http://schemas.microsoft.com/office/drawing/2014/main" id="{F5CE9501-F1CF-B2CB-3B13-EAD1238C001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2261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a:extLst>
            <a:ext uri="{FF2B5EF4-FFF2-40B4-BE49-F238E27FC236}">
              <a16:creationId xmlns:a16="http://schemas.microsoft.com/office/drawing/2014/main" id="{38A326B5-7BB0-F5D5-84BA-75CD04CC9785}"/>
            </a:ext>
          </a:extLst>
        </p:cNvPr>
        <p:cNvGrpSpPr/>
        <p:nvPr/>
      </p:nvGrpSpPr>
      <p:grpSpPr>
        <a:xfrm>
          <a:off x="0" y="0"/>
          <a:ext cx="0" cy="0"/>
          <a:chOff x="0" y="0"/>
          <a:chExt cx="0" cy="0"/>
        </a:xfrm>
      </p:grpSpPr>
      <p:sp>
        <p:nvSpPr>
          <p:cNvPr id="101" name="Google Shape;101;p3:notes">
            <a:extLst>
              <a:ext uri="{FF2B5EF4-FFF2-40B4-BE49-F238E27FC236}">
                <a16:creationId xmlns:a16="http://schemas.microsoft.com/office/drawing/2014/main" id="{1C74E9A5-A47A-6400-3C13-3E6F406F2E7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a:extLst>
              <a:ext uri="{FF2B5EF4-FFF2-40B4-BE49-F238E27FC236}">
                <a16:creationId xmlns:a16="http://schemas.microsoft.com/office/drawing/2014/main" id="{20945AE4-AEA8-ADA5-8217-5A352560925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1685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pPr marL="0" marR="0" lvl="0" indent="0" algn="r" rtl="0">
                <a:spcBef>
                  <a:spcPts val="0"/>
                </a:spcBef>
                <a:spcAft>
                  <a:spcPts val="0"/>
                </a:spcAft>
                <a:buNone/>
              </a:pPr>
              <a:t>18</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86368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pPr marL="0" marR="0" lvl="0" indent="0" algn="r" rtl="0">
                <a:spcBef>
                  <a:spcPts val="0"/>
                </a:spcBef>
                <a:spcAft>
                  <a:spcPts val="0"/>
                </a:spcAft>
                <a:buNone/>
              </a:pPr>
              <a:t>22</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3022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extLst>
      <p:ext uri="{BB962C8B-B14F-4D97-AF65-F5344CB8AC3E}">
        <p14:creationId xmlns:p14="http://schemas.microsoft.com/office/powerpoint/2010/main" val="176748949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extLst>
      <p:ext uri="{BB962C8B-B14F-4D97-AF65-F5344CB8AC3E}">
        <p14:creationId xmlns:p14="http://schemas.microsoft.com/office/powerpoint/2010/main" val="251006986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extLst>
      <p:ext uri="{BB962C8B-B14F-4D97-AF65-F5344CB8AC3E}">
        <p14:creationId xmlns:p14="http://schemas.microsoft.com/office/powerpoint/2010/main" val="229843939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1686693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extLst>
      <p:ext uri="{BB962C8B-B14F-4D97-AF65-F5344CB8AC3E}">
        <p14:creationId xmlns:p14="http://schemas.microsoft.com/office/powerpoint/2010/main" val="174182265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extLst>
      <p:ext uri="{BB962C8B-B14F-4D97-AF65-F5344CB8AC3E}">
        <p14:creationId xmlns:p14="http://schemas.microsoft.com/office/powerpoint/2010/main" val="274049406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extLst>
      <p:ext uri="{BB962C8B-B14F-4D97-AF65-F5344CB8AC3E}">
        <p14:creationId xmlns:p14="http://schemas.microsoft.com/office/powerpoint/2010/main" val="279610471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extLst>
      <p:ext uri="{BB962C8B-B14F-4D97-AF65-F5344CB8AC3E}">
        <p14:creationId xmlns:p14="http://schemas.microsoft.com/office/powerpoint/2010/main" val="20623317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extLst>
      <p:ext uri="{BB962C8B-B14F-4D97-AF65-F5344CB8AC3E}">
        <p14:creationId xmlns:p14="http://schemas.microsoft.com/office/powerpoint/2010/main" val="4130587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extLst>
      <p:ext uri="{BB962C8B-B14F-4D97-AF65-F5344CB8AC3E}">
        <p14:creationId xmlns:p14="http://schemas.microsoft.com/office/powerpoint/2010/main" val="44548909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extLst>
      <p:ext uri="{BB962C8B-B14F-4D97-AF65-F5344CB8AC3E}">
        <p14:creationId xmlns:p14="http://schemas.microsoft.com/office/powerpoint/2010/main" val="2766287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extLst>
      <p:ext uri="{BB962C8B-B14F-4D97-AF65-F5344CB8AC3E}">
        <p14:creationId xmlns:p14="http://schemas.microsoft.com/office/powerpoint/2010/main" val="542242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extLst>
      <p:ext uri="{BB962C8B-B14F-4D97-AF65-F5344CB8AC3E}">
        <p14:creationId xmlns:p14="http://schemas.microsoft.com/office/powerpoint/2010/main" val="110553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extLst>
      <p:ext uri="{BB962C8B-B14F-4D97-AF65-F5344CB8AC3E}">
        <p14:creationId xmlns:p14="http://schemas.microsoft.com/office/powerpoint/2010/main" val="3228912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extLst>
      <p:ext uri="{BB962C8B-B14F-4D97-AF65-F5344CB8AC3E}">
        <p14:creationId xmlns:p14="http://schemas.microsoft.com/office/powerpoint/2010/main" val="61658643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extLst>
      <p:ext uri="{BB962C8B-B14F-4D97-AF65-F5344CB8AC3E}">
        <p14:creationId xmlns:p14="http://schemas.microsoft.com/office/powerpoint/2010/main" val="1710870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extLst>
      <p:ext uri="{BB962C8B-B14F-4D97-AF65-F5344CB8AC3E}">
        <p14:creationId xmlns:p14="http://schemas.microsoft.com/office/powerpoint/2010/main" val="191630569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extLst>
      <p:ext uri="{BB962C8B-B14F-4D97-AF65-F5344CB8AC3E}">
        <p14:creationId xmlns:p14="http://schemas.microsoft.com/office/powerpoint/2010/main" val="3802635672"/>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hyperlink" Target="https://freepngimg.com/png/41640-groceries-images-free-hd-image"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pixabay.com/en/thank-you-note-thank-thank-you-note-1428147/" TargetMode="External"/><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 hidden="1"/>
          <p:cNvPicPr preferRelativeResize="0"/>
          <p:nvPr/>
        </p:nvPicPr>
        <p:blipFill rotWithShape="1">
          <a:blip r:embed="rId3">
            <a:alphaModFix/>
          </a:blip>
          <a:srcRect b="58717"/>
          <a:stretch/>
        </p:blipFill>
        <p:spPr>
          <a:xfrm>
            <a:off x="1185" y="-216309"/>
            <a:ext cx="12190815" cy="2307706"/>
          </a:xfrm>
          <a:prstGeom prst="rect">
            <a:avLst/>
          </a:prstGeom>
          <a:noFill/>
          <a:ln>
            <a:noFill/>
          </a:ln>
        </p:spPr>
      </p:pic>
      <p:sp>
        <p:nvSpPr>
          <p:cNvPr id="8" name="Title 7">
            <a:extLst>
              <a:ext uri="{FF2B5EF4-FFF2-40B4-BE49-F238E27FC236}">
                <a16:creationId xmlns:a16="http://schemas.microsoft.com/office/drawing/2014/main" id="{BD764EA9-E3B5-CA38-08B7-17AECC588565}"/>
              </a:ext>
            </a:extLst>
          </p:cNvPr>
          <p:cNvSpPr>
            <a:spLocks noGrp="1"/>
          </p:cNvSpPr>
          <p:nvPr>
            <p:ph type="title"/>
          </p:nvPr>
        </p:nvSpPr>
        <p:spPr>
          <a:xfrm>
            <a:off x="2761488" y="2290762"/>
            <a:ext cx="6669024" cy="2771432"/>
          </a:xfrm>
        </p:spPr>
        <p:txBody>
          <a:bodyPr>
            <a:normAutofit/>
          </a:bodyPr>
          <a:lstStyle/>
          <a:p>
            <a:pPr algn="ctr">
              <a:lnSpc>
                <a:spcPct val="100000"/>
              </a:lnSpc>
            </a:pPr>
            <a:r>
              <a:rPr lang="en-US" sz="4000" b="1" dirty="0">
                <a:latin typeface="Arial Rounded MT Bold" panose="020F0704030504030204" pitchFamily="34" charset="0"/>
              </a:rPr>
              <a:t>Grocery Store Inventory Management System</a:t>
            </a:r>
            <a:endParaRPr lang="en-US" sz="4000" b="1" dirty="0">
              <a:latin typeface="Arial Rounded MT Bold" panose="020F0704030504030204" pitchFamily="34" charset="0"/>
              <a:ea typeface="SimSun" panose="02010600030101010101" pitchFamily="2" charset="-122"/>
              <a:cs typeface="Times New Roman" panose="02020603050405020304" pitchFamily="18" charset="0"/>
            </a:endParaRPr>
          </a:p>
        </p:txBody>
      </p:sp>
      <p:pic>
        <p:nvPicPr>
          <p:cNvPr id="3" name="Picture 2">
            <a:extLst>
              <a:ext uri="{FF2B5EF4-FFF2-40B4-BE49-F238E27FC236}">
                <a16:creationId xmlns:a16="http://schemas.microsoft.com/office/drawing/2014/main" id="{362CEF2B-0A45-BB0A-409D-DA9608A46A71}"/>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4000"/>
                    </a14:imgEffect>
                    <a14:imgEffect>
                      <a14:colorTemperature colorTemp="9831"/>
                    </a14:imgEffect>
                    <a14:imgEffect>
                      <a14:saturation sat="400000"/>
                    </a14:imgEffect>
                  </a14:imgLayer>
                </a14:imgProps>
              </a:ext>
            </a:extLst>
          </a:blip>
          <a:stretch>
            <a:fillRect/>
          </a:stretch>
        </p:blipFill>
        <p:spPr>
          <a:xfrm>
            <a:off x="78658" y="0"/>
            <a:ext cx="12192000" cy="2295525"/>
          </a:xfrm>
          <a:prstGeom prst="rect">
            <a:avLst/>
          </a:prstGeom>
        </p:spPr>
      </p:pic>
      <p:pic>
        <p:nvPicPr>
          <p:cNvPr id="4" name="Picture 3">
            <a:extLst>
              <a:ext uri="{FF2B5EF4-FFF2-40B4-BE49-F238E27FC236}">
                <a16:creationId xmlns:a16="http://schemas.microsoft.com/office/drawing/2014/main" id="{49C0DE2E-5151-250B-225B-C8109EC2ED6D}"/>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912853" y="3429000"/>
            <a:ext cx="5279147" cy="352044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D1A22-737C-26F9-8804-5CD935545061}"/>
              </a:ext>
            </a:extLst>
          </p:cNvPr>
          <p:cNvSpPr>
            <a:spLocks noGrp="1"/>
          </p:cNvSpPr>
          <p:nvPr>
            <p:ph type="title"/>
          </p:nvPr>
        </p:nvSpPr>
        <p:spPr>
          <a:xfrm>
            <a:off x="772999" y="235264"/>
            <a:ext cx="9275354" cy="533086"/>
          </a:xfrm>
        </p:spPr>
        <p:txBody>
          <a:bodyPr>
            <a:noAutofit/>
          </a:bodyPr>
          <a:lstStyle/>
          <a:p>
            <a:r>
              <a:rPr lang="en-US" sz="3200" b="1" dirty="0">
                <a:latin typeface="Arial Rounded MT Bold" panose="020F0704030504030204" pitchFamily="34" charset="0"/>
              </a:rPr>
              <a:t>5.How many products exist in each category?</a:t>
            </a:r>
            <a:endParaRPr lang="en-IN" sz="3200" b="1" dirty="0">
              <a:latin typeface="Arial Rounded MT Bold" panose="020F0704030504030204" pitchFamily="34" charset="0"/>
            </a:endParaRPr>
          </a:p>
        </p:txBody>
      </p:sp>
      <p:pic>
        <p:nvPicPr>
          <p:cNvPr id="7" name="Picture 6">
            <a:extLst>
              <a:ext uri="{FF2B5EF4-FFF2-40B4-BE49-F238E27FC236}">
                <a16:creationId xmlns:a16="http://schemas.microsoft.com/office/drawing/2014/main" id="{59E0B408-3E91-D58F-C77E-9B166CA055F9}"/>
              </a:ext>
            </a:extLst>
          </p:cNvPr>
          <p:cNvPicPr>
            <a:picLocks noChangeAspect="1"/>
          </p:cNvPicPr>
          <p:nvPr/>
        </p:nvPicPr>
        <p:blipFill>
          <a:blip r:embed="rId2"/>
          <a:stretch>
            <a:fillRect/>
          </a:stretch>
        </p:blipFill>
        <p:spPr>
          <a:xfrm>
            <a:off x="1256493" y="951873"/>
            <a:ext cx="6235528" cy="2132762"/>
          </a:xfrm>
          <a:prstGeom prst="rect">
            <a:avLst/>
          </a:prstGeom>
        </p:spPr>
      </p:pic>
      <p:pic>
        <p:nvPicPr>
          <p:cNvPr id="9" name="Picture 8">
            <a:extLst>
              <a:ext uri="{FF2B5EF4-FFF2-40B4-BE49-F238E27FC236}">
                <a16:creationId xmlns:a16="http://schemas.microsoft.com/office/drawing/2014/main" id="{12FB1A02-53B5-CFDF-4A07-64B955B7E6AB}"/>
              </a:ext>
            </a:extLst>
          </p:cNvPr>
          <p:cNvPicPr>
            <a:picLocks noChangeAspect="1"/>
          </p:cNvPicPr>
          <p:nvPr/>
        </p:nvPicPr>
        <p:blipFill>
          <a:blip r:embed="rId3"/>
          <a:stretch>
            <a:fillRect/>
          </a:stretch>
        </p:blipFill>
        <p:spPr>
          <a:xfrm>
            <a:off x="1256493" y="4329594"/>
            <a:ext cx="5049221" cy="2132762"/>
          </a:xfrm>
          <a:prstGeom prst="rect">
            <a:avLst/>
          </a:prstGeom>
        </p:spPr>
      </p:pic>
      <p:sp>
        <p:nvSpPr>
          <p:cNvPr id="10" name="TextBox 9">
            <a:extLst>
              <a:ext uri="{FF2B5EF4-FFF2-40B4-BE49-F238E27FC236}">
                <a16:creationId xmlns:a16="http://schemas.microsoft.com/office/drawing/2014/main" id="{235B13AB-5E9C-3F0E-CA83-4A5673C5EF32}"/>
              </a:ext>
            </a:extLst>
          </p:cNvPr>
          <p:cNvSpPr txBox="1"/>
          <p:nvPr/>
        </p:nvSpPr>
        <p:spPr>
          <a:xfrm>
            <a:off x="1256493" y="3773366"/>
            <a:ext cx="2664599" cy="461665"/>
          </a:xfrm>
          <a:prstGeom prst="rect">
            <a:avLst/>
          </a:prstGeom>
          <a:noFill/>
        </p:spPr>
        <p:txBody>
          <a:bodyPr wrap="square" rtlCol="0">
            <a:spAutoFit/>
          </a:bodyPr>
          <a:lstStyle/>
          <a:p>
            <a:r>
              <a:rPr lang="en-IN" sz="2400" b="1" dirty="0">
                <a:latin typeface="Arial Rounded MT Bold" panose="020F0704030504030204" pitchFamily="34" charset="0"/>
              </a:rPr>
              <a:t>output</a:t>
            </a:r>
          </a:p>
        </p:txBody>
      </p:sp>
    </p:spTree>
    <p:extLst>
      <p:ext uri="{BB962C8B-B14F-4D97-AF65-F5344CB8AC3E}">
        <p14:creationId xmlns:p14="http://schemas.microsoft.com/office/powerpoint/2010/main" val="3444663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2281B-9885-59F6-ADF1-65E58C2D46E4}"/>
              </a:ext>
            </a:extLst>
          </p:cNvPr>
          <p:cNvSpPr>
            <a:spLocks noGrp="1"/>
          </p:cNvSpPr>
          <p:nvPr>
            <p:ph type="title"/>
          </p:nvPr>
        </p:nvSpPr>
        <p:spPr>
          <a:xfrm>
            <a:off x="820132" y="185022"/>
            <a:ext cx="9519622" cy="583328"/>
          </a:xfrm>
        </p:spPr>
        <p:txBody>
          <a:bodyPr>
            <a:noAutofit/>
          </a:bodyPr>
          <a:lstStyle/>
          <a:p>
            <a:r>
              <a:rPr lang="en-US" sz="2800" b="1" dirty="0">
                <a:latin typeface="Arial Rounded MT Bold" panose="020F0704030504030204" pitchFamily="34" charset="0"/>
              </a:rPr>
              <a:t>6.What is the average price of products by category?</a:t>
            </a:r>
            <a:endParaRPr lang="en-IN" sz="2800" b="1" dirty="0">
              <a:latin typeface="Arial Rounded MT Bold" panose="020F0704030504030204" pitchFamily="34" charset="0"/>
            </a:endParaRPr>
          </a:p>
        </p:txBody>
      </p:sp>
      <p:pic>
        <p:nvPicPr>
          <p:cNvPr id="5" name="Picture 4">
            <a:extLst>
              <a:ext uri="{FF2B5EF4-FFF2-40B4-BE49-F238E27FC236}">
                <a16:creationId xmlns:a16="http://schemas.microsoft.com/office/drawing/2014/main" id="{553306E4-B541-106F-245F-6B4C9856DE71}"/>
              </a:ext>
            </a:extLst>
          </p:cNvPr>
          <p:cNvPicPr>
            <a:picLocks noChangeAspect="1"/>
          </p:cNvPicPr>
          <p:nvPr/>
        </p:nvPicPr>
        <p:blipFill>
          <a:blip r:embed="rId2"/>
          <a:stretch>
            <a:fillRect/>
          </a:stretch>
        </p:blipFill>
        <p:spPr>
          <a:xfrm>
            <a:off x="1211899" y="902876"/>
            <a:ext cx="6909392" cy="1906312"/>
          </a:xfrm>
          <a:prstGeom prst="rect">
            <a:avLst/>
          </a:prstGeom>
        </p:spPr>
      </p:pic>
      <p:pic>
        <p:nvPicPr>
          <p:cNvPr id="7" name="Picture 6">
            <a:extLst>
              <a:ext uri="{FF2B5EF4-FFF2-40B4-BE49-F238E27FC236}">
                <a16:creationId xmlns:a16="http://schemas.microsoft.com/office/drawing/2014/main" id="{99000C30-A819-1D2C-A235-FF784F192A96}"/>
              </a:ext>
            </a:extLst>
          </p:cNvPr>
          <p:cNvPicPr>
            <a:picLocks noChangeAspect="1"/>
          </p:cNvPicPr>
          <p:nvPr/>
        </p:nvPicPr>
        <p:blipFill>
          <a:blip r:embed="rId3"/>
          <a:stretch>
            <a:fillRect/>
          </a:stretch>
        </p:blipFill>
        <p:spPr>
          <a:xfrm>
            <a:off x="1211899" y="3937397"/>
            <a:ext cx="4587474" cy="2088091"/>
          </a:xfrm>
          <a:prstGeom prst="rect">
            <a:avLst/>
          </a:prstGeom>
        </p:spPr>
      </p:pic>
      <p:sp>
        <p:nvSpPr>
          <p:cNvPr id="8" name="TextBox 7">
            <a:extLst>
              <a:ext uri="{FF2B5EF4-FFF2-40B4-BE49-F238E27FC236}">
                <a16:creationId xmlns:a16="http://schemas.microsoft.com/office/drawing/2014/main" id="{3BFE917A-FDF7-089C-D05E-BB406EB3D9F6}"/>
              </a:ext>
            </a:extLst>
          </p:cNvPr>
          <p:cNvSpPr txBox="1"/>
          <p:nvPr/>
        </p:nvSpPr>
        <p:spPr>
          <a:xfrm>
            <a:off x="1211899" y="3355066"/>
            <a:ext cx="2652764" cy="461665"/>
          </a:xfrm>
          <a:prstGeom prst="rect">
            <a:avLst/>
          </a:prstGeom>
          <a:noFill/>
        </p:spPr>
        <p:txBody>
          <a:bodyPr wrap="square" rtlCol="0">
            <a:spAutoFit/>
          </a:bodyPr>
          <a:lstStyle/>
          <a:p>
            <a:r>
              <a:rPr lang="en-IN" sz="2400" b="1" dirty="0">
                <a:latin typeface="Arial Rounded MT Bold" panose="020F0704030504030204" pitchFamily="34" charset="0"/>
              </a:rPr>
              <a:t>output</a:t>
            </a:r>
          </a:p>
        </p:txBody>
      </p:sp>
    </p:spTree>
    <p:extLst>
      <p:ext uri="{BB962C8B-B14F-4D97-AF65-F5344CB8AC3E}">
        <p14:creationId xmlns:p14="http://schemas.microsoft.com/office/powerpoint/2010/main" val="3744181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7F58B-34F3-743E-202E-63DA35E2F4A4}"/>
              </a:ext>
            </a:extLst>
          </p:cNvPr>
          <p:cNvSpPr>
            <a:spLocks noGrp="1"/>
          </p:cNvSpPr>
          <p:nvPr>
            <p:ph type="title"/>
          </p:nvPr>
        </p:nvSpPr>
        <p:spPr>
          <a:xfrm>
            <a:off x="720644" y="287041"/>
            <a:ext cx="9949824" cy="744101"/>
          </a:xfrm>
        </p:spPr>
        <p:txBody>
          <a:bodyPr>
            <a:normAutofit fontScale="90000"/>
          </a:bodyPr>
          <a:lstStyle/>
          <a:p>
            <a:r>
              <a:rPr lang="en-US" sz="3200" dirty="0">
                <a:latin typeface="Arial Rounded MT Bold" panose="020F0704030504030204" pitchFamily="34" charset="0"/>
              </a:rPr>
              <a:t>7.Which products have the highest total sales volume (by quantity)?</a:t>
            </a:r>
            <a:endParaRPr lang="en-IN" sz="3200" dirty="0">
              <a:latin typeface="Arial Rounded MT Bold" panose="020F0704030504030204" pitchFamily="34" charset="0"/>
            </a:endParaRPr>
          </a:p>
        </p:txBody>
      </p:sp>
      <p:pic>
        <p:nvPicPr>
          <p:cNvPr id="5" name="Picture 4">
            <a:extLst>
              <a:ext uri="{FF2B5EF4-FFF2-40B4-BE49-F238E27FC236}">
                <a16:creationId xmlns:a16="http://schemas.microsoft.com/office/drawing/2014/main" id="{8CC74058-8F7C-6B6D-8E52-886DA56DB691}"/>
              </a:ext>
            </a:extLst>
          </p:cNvPr>
          <p:cNvPicPr>
            <a:picLocks noChangeAspect="1"/>
          </p:cNvPicPr>
          <p:nvPr/>
        </p:nvPicPr>
        <p:blipFill>
          <a:blip r:embed="rId2"/>
          <a:stretch>
            <a:fillRect/>
          </a:stretch>
        </p:blipFill>
        <p:spPr>
          <a:xfrm>
            <a:off x="904140" y="1379515"/>
            <a:ext cx="7018742" cy="2136683"/>
          </a:xfrm>
          <a:prstGeom prst="rect">
            <a:avLst/>
          </a:prstGeom>
        </p:spPr>
      </p:pic>
      <p:pic>
        <p:nvPicPr>
          <p:cNvPr id="7" name="Picture 6">
            <a:extLst>
              <a:ext uri="{FF2B5EF4-FFF2-40B4-BE49-F238E27FC236}">
                <a16:creationId xmlns:a16="http://schemas.microsoft.com/office/drawing/2014/main" id="{F81B4022-6A7E-622D-5335-92652BBE6E19}"/>
              </a:ext>
            </a:extLst>
          </p:cNvPr>
          <p:cNvPicPr>
            <a:picLocks noChangeAspect="1"/>
          </p:cNvPicPr>
          <p:nvPr/>
        </p:nvPicPr>
        <p:blipFill>
          <a:blip r:embed="rId3"/>
          <a:stretch>
            <a:fillRect/>
          </a:stretch>
        </p:blipFill>
        <p:spPr>
          <a:xfrm>
            <a:off x="904140" y="4471033"/>
            <a:ext cx="4338542" cy="1007452"/>
          </a:xfrm>
          <a:prstGeom prst="rect">
            <a:avLst/>
          </a:prstGeom>
        </p:spPr>
      </p:pic>
      <p:sp>
        <p:nvSpPr>
          <p:cNvPr id="8" name="TextBox 7">
            <a:extLst>
              <a:ext uri="{FF2B5EF4-FFF2-40B4-BE49-F238E27FC236}">
                <a16:creationId xmlns:a16="http://schemas.microsoft.com/office/drawing/2014/main" id="{42D1B87A-D9EA-D053-A1CE-DE763C8E0D34}"/>
              </a:ext>
            </a:extLst>
          </p:cNvPr>
          <p:cNvSpPr txBox="1"/>
          <p:nvPr/>
        </p:nvSpPr>
        <p:spPr>
          <a:xfrm>
            <a:off x="904140" y="3810015"/>
            <a:ext cx="1758462" cy="461665"/>
          </a:xfrm>
          <a:prstGeom prst="rect">
            <a:avLst/>
          </a:prstGeom>
          <a:noFill/>
        </p:spPr>
        <p:txBody>
          <a:bodyPr wrap="square" rtlCol="0">
            <a:spAutoFit/>
          </a:bodyPr>
          <a:lstStyle/>
          <a:p>
            <a:r>
              <a:rPr lang="en-IN" sz="2400" dirty="0">
                <a:latin typeface="Arial Rounded MT Bold" panose="020F0704030504030204" pitchFamily="34" charset="0"/>
              </a:rPr>
              <a:t>output</a:t>
            </a:r>
          </a:p>
        </p:txBody>
      </p:sp>
    </p:spTree>
    <p:extLst>
      <p:ext uri="{BB962C8B-B14F-4D97-AF65-F5344CB8AC3E}">
        <p14:creationId xmlns:p14="http://schemas.microsoft.com/office/powerpoint/2010/main" val="3376053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09A31-CD4C-5ED2-0C0F-0BBEB50EDEAC}"/>
              </a:ext>
            </a:extLst>
          </p:cNvPr>
          <p:cNvSpPr>
            <a:spLocks noGrp="1"/>
          </p:cNvSpPr>
          <p:nvPr>
            <p:ph type="title"/>
          </p:nvPr>
        </p:nvSpPr>
        <p:spPr>
          <a:xfrm>
            <a:off x="782425" y="311085"/>
            <a:ext cx="11076302" cy="672448"/>
          </a:xfrm>
        </p:spPr>
        <p:txBody>
          <a:bodyPr>
            <a:normAutofit/>
          </a:bodyPr>
          <a:lstStyle/>
          <a:p>
            <a:r>
              <a:rPr lang="en-US" sz="3200" dirty="0">
                <a:latin typeface="Arial Rounded MT Bold" panose="020F0704030504030204" pitchFamily="34" charset="0"/>
              </a:rPr>
              <a:t>8.What is the total revenue generated by each product?</a:t>
            </a:r>
            <a:endParaRPr lang="en-IN" sz="3200" dirty="0">
              <a:latin typeface="Arial Rounded MT Bold" panose="020F0704030504030204" pitchFamily="34" charset="0"/>
            </a:endParaRPr>
          </a:p>
        </p:txBody>
      </p:sp>
      <p:pic>
        <p:nvPicPr>
          <p:cNvPr id="5" name="Picture 4">
            <a:extLst>
              <a:ext uri="{FF2B5EF4-FFF2-40B4-BE49-F238E27FC236}">
                <a16:creationId xmlns:a16="http://schemas.microsoft.com/office/drawing/2014/main" id="{F0E4D5A4-D7C7-628A-A5F1-98A541A60757}"/>
              </a:ext>
            </a:extLst>
          </p:cNvPr>
          <p:cNvPicPr>
            <a:picLocks noChangeAspect="1"/>
          </p:cNvPicPr>
          <p:nvPr/>
        </p:nvPicPr>
        <p:blipFill>
          <a:blip r:embed="rId2"/>
          <a:stretch>
            <a:fillRect/>
          </a:stretch>
        </p:blipFill>
        <p:spPr>
          <a:xfrm>
            <a:off x="1275616" y="1191613"/>
            <a:ext cx="5285984" cy="1848529"/>
          </a:xfrm>
          <a:prstGeom prst="rect">
            <a:avLst/>
          </a:prstGeom>
        </p:spPr>
      </p:pic>
      <p:pic>
        <p:nvPicPr>
          <p:cNvPr id="7" name="Picture 6">
            <a:extLst>
              <a:ext uri="{FF2B5EF4-FFF2-40B4-BE49-F238E27FC236}">
                <a16:creationId xmlns:a16="http://schemas.microsoft.com/office/drawing/2014/main" id="{69A33E6F-0886-6077-837A-A6A98E828F71}"/>
              </a:ext>
            </a:extLst>
          </p:cNvPr>
          <p:cNvPicPr>
            <a:picLocks noChangeAspect="1"/>
          </p:cNvPicPr>
          <p:nvPr/>
        </p:nvPicPr>
        <p:blipFill>
          <a:blip r:embed="rId3"/>
          <a:stretch>
            <a:fillRect/>
          </a:stretch>
        </p:blipFill>
        <p:spPr>
          <a:xfrm>
            <a:off x="1275616" y="3817856"/>
            <a:ext cx="2570520" cy="2772640"/>
          </a:xfrm>
          <a:prstGeom prst="rect">
            <a:avLst/>
          </a:prstGeom>
        </p:spPr>
      </p:pic>
      <p:sp>
        <p:nvSpPr>
          <p:cNvPr id="8" name="TextBox 7">
            <a:extLst>
              <a:ext uri="{FF2B5EF4-FFF2-40B4-BE49-F238E27FC236}">
                <a16:creationId xmlns:a16="http://schemas.microsoft.com/office/drawing/2014/main" id="{F9F5C3B7-1CA9-9088-6FCE-72EB91A4F5FC}"/>
              </a:ext>
            </a:extLst>
          </p:cNvPr>
          <p:cNvSpPr txBox="1"/>
          <p:nvPr/>
        </p:nvSpPr>
        <p:spPr>
          <a:xfrm>
            <a:off x="1275616" y="3198167"/>
            <a:ext cx="2654709" cy="461665"/>
          </a:xfrm>
          <a:prstGeom prst="rect">
            <a:avLst/>
          </a:prstGeom>
          <a:noFill/>
        </p:spPr>
        <p:txBody>
          <a:bodyPr wrap="square" rtlCol="0">
            <a:spAutoFit/>
          </a:bodyPr>
          <a:lstStyle/>
          <a:p>
            <a:r>
              <a:rPr lang="en-IN" sz="2400" dirty="0">
                <a:latin typeface="Arial Rounded MT Bold" panose="020F0704030504030204" pitchFamily="34" charset="0"/>
              </a:rPr>
              <a:t>output</a:t>
            </a:r>
          </a:p>
        </p:txBody>
      </p:sp>
    </p:spTree>
    <p:extLst>
      <p:ext uri="{BB962C8B-B14F-4D97-AF65-F5344CB8AC3E}">
        <p14:creationId xmlns:p14="http://schemas.microsoft.com/office/powerpoint/2010/main" val="1772608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A89F1-BB95-1C7F-039C-F6525780EE5D}"/>
              </a:ext>
            </a:extLst>
          </p:cNvPr>
          <p:cNvSpPr>
            <a:spLocks noGrp="1"/>
          </p:cNvSpPr>
          <p:nvPr>
            <p:ph type="title"/>
          </p:nvPr>
        </p:nvSpPr>
        <p:spPr>
          <a:xfrm>
            <a:off x="554214" y="49468"/>
            <a:ext cx="10515600" cy="872627"/>
          </a:xfrm>
        </p:spPr>
        <p:txBody>
          <a:bodyPr>
            <a:normAutofit fontScale="90000"/>
          </a:bodyPr>
          <a:lstStyle/>
          <a:p>
            <a:r>
              <a:rPr lang="en-US" sz="3200" dirty="0">
                <a:latin typeface="Arial Rounded MT Bold" panose="020F0704030504030204" pitchFamily="34" charset="0"/>
              </a:rPr>
              <a:t>9.How do product sales vary by category and supplier? </a:t>
            </a:r>
            <a:endParaRPr lang="en-IN" sz="3200" dirty="0">
              <a:latin typeface="Arial Rounded MT Bold" panose="020F0704030504030204" pitchFamily="34" charset="0"/>
            </a:endParaRPr>
          </a:p>
        </p:txBody>
      </p:sp>
      <p:pic>
        <p:nvPicPr>
          <p:cNvPr id="5" name="Picture 4">
            <a:extLst>
              <a:ext uri="{FF2B5EF4-FFF2-40B4-BE49-F238E27FC236}">
                <a16:creationId xmlns:a16="http://schemas.microsoft.com/office/drawing/2014/main" id="{49D3799B-89C1-61FC-03EB-1CF7F994EC5F}"/>
              </a:ext>
            </a:extLst>
          </p:cNvPr>
          <p:cNvPicPr>
            <a:picLocks noChangeAspect="1"/>
          </p:cNvPicPr>
          <p:nvPr/>
        </p:nvPicPr>
        <p:blipFill>
          <a:blip r:embed="rId2"/>
          <a:stretch>
            <a:fillRect/>
          </a:stretch>
        </p:blipFill>
        <p:spPr>
          <a:xfrm>
            <a:off x="1084478" y="1022862"/>
            <a:ext cx="4344006" cy="2305372"/>
          </a:xfrm>
          <a:prstGeom prst="rect">
            <a:avLst/>
          </a:prstGeom>
        </p:spPr>
      </p:pic>
      <p:sp>
        <p:nvSpPr>
          <p:cNvPr id="6" name="TextBox 5">
            <a:extLst>
              <a:ext uri="{FF2B5EF4-FFF2-40B4-BE49-F238E27FC236}">
                <a16:creationId xmlns:a16="http://schemas.microsoft.com/office/drawing/2014/main" id="{FE222A09-E51D-3A21-8134-02A06BEA04D8}"/>
              </a:ext>
            </a:extLst>
          </p:cNvPr>
          <p:cNvSpPr txBox="1"/>
          <p:nvPr/>
        </p:nvSpPr>
        <p:spPr>
          <a:xfrm>
            <a:off x="1084478" y="3529767"/>
            <a:ext cx="1897625" cy="461665"/>
          </a:xfrm>
          <a:prstGeom prst="rect">
            <a:avLst/>
          </a:prstGeom>
          <a:noFill/>
        </p:spPr>
        <p:txBody>
          <a:bodyPr wrap="square" rtlCol="0">
            <a:spAutoFit/>
          </a:bodyPr>
          <a:lstStyle/>
          <a:p>
            <a:r>
              <a:rPr lang="en-IN" sz="2400" dirty="0">
                <a:latin typeface="Arial Rounded MT Bold" panose="020F0704030504030204" pitchFamily="34" charset="0"/>
              </a:rPr>
              <a:t>0utput</a:t>
            </a:r>
          </a:p>
        </p:txBody>
      </p:sp>
      <p:pic>
        <p:nvPicPr>
          <p:cNvPr id="10" name="Picture 9">
            <a:extLst>
              <a:ext uri="{FF2B5EF4-FFF2-40B4-BE49-F238E27FC236}">
                <a16:creationId xmlns:a16="http://schemas.microsoft.com/office/drawing/2014/main" id="{D1212189-F141-993D-1CC8-D8CA921F9F6C}"/>
              </a:ext>
            </a:extLst>
          </p:cNvPr>
          <p:cNvPicPr>
            <a:picLocks noChangeAspect="1"/>
          </p:cNvPicPr>
          <p:nvPr/>
        </p:nvPicPr>
        <p:blipFill>
          <a:blip r:embed="rId3"/>
          <a:stretch>
            <a:fillRect/>
          </a:stretch>
        </p:blipFill>
        <p:spPr>
          <a:xfrm>
            <a:off x="1084478" y="3991432"/>
            <a:ext cx="4410691" cy="2531916"/>
          </a:xfrm>
          <a:prstGeom prst="rect">
            <a:avLst/>
          </a:prstGeom>
        </p:spPr>
      </p:pic>
    </p:spTree>
    <p:extLst>
      <p:ext uri="{BB962C8B-B14F-4D97-AF65-F5344CB8AC3E}">
        <p14:creationId xmlns:p14="http://schemas.microsoft.com/office/powerpoint/2010/main" val="567253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9A328-849F-723A-4328-72E36331C135}"/>
              </a:ext>
            </a:extLst>
          </p:cNvPr>
          <p:cNvSpPr>
            <a:spLocks noGrp="1"/>
          </p:cNvSpPr>
          <p:nvPr>
            <p:ph type="title"/>
          </p:nvPr>
        </p:nvSpPr>
        <p:spPr>
          <a:xfrm>
            <a:off x="742043" y="282011"/>
            <a:ext cx="9240942" cy="647790"/>
          </a:xfrm>
        </p:spPr>
        <p:txBody>
          <a:bodyPr>
            <a:normAutofit/>
          </a:bodyPr>
          <a:lstStyle/>
          <a:p>
            <a:r>
              <a:rPr lang="en-US" sz="2800" dirty="0">
                <a:latin typeface="Arial Rounded MT Bold" panose="020F0704030504030204" pitchFamily="34" charset="0"/>
              </a:rPr>
              <a:t>10.How many orders have been placed in total? </a:t>
            </a:r>
            <a:endParaRPr lang="en-IN" sz="2800" dirty="0">
              <a:latin typeface="Arial Rounded MT Bold" panose="020F0704030504030204" pitchFamily="34" charset="0"/>
            </a:endParaRPr>
          </a:p>
        </p:txBody>
      </p:sp>
      <p:sp>
        <p:nvSpPr>
          <p:cNvPr id="3" name="Text Placeholder 2">
            <a:extLst>
              <a:ext uri="{FF2B5EF4-FFF2-40B4-BE49-F238E27FC236}">
                <a16:creationId xmlns:a16="http://schemas.microsoft.com/office/drawing/2014/main" id="{53575B9A-4DFB-F579-8EE4-5E7DFF9B297C}"/>
              </a:ext>
            </a:extLst>
          </p:cNvPr>
          <p:cNvSpPr>
            <a:spLocks noGrp="1"/>
          </p:cNvSpPr>
          <p:nvPr>
            <p:ph type="body" idx="1"/>
          </p:nvPr>
        </p:nvSpPr>
        <p:spPr>
          <a:xfrm>
            <a:off x="546755" y="2855615"/>
            <a:ext cx="10009111" cy="647791"/>
          </a:xfrm>
        </p:spPr>
        <p:txBody>
          <a:bodyPr>
            <a:normAutofit/>
          </a:bodyPr>
          <a:lstStyle/>
          <a:p>
            <a:r>
              <a:rPr lang="en-US" sz="2800" dirty="0">
                <a:solidFill>
                  <a:schemeClr val="tx1"/>
                </a:solidFill>
                <a:latin typeface="Arial Rounded MT Bold" panose="020F0704030504030204" pitchFamily="34" charset="0"/>
              </a:rPr>
              <a:t>11.What is the average value per order?</a:t>
            </a:r>
            <a:endParaRPr lang="en-IN" sz="2800" dirty="0">
              <a:solidFill>
                <a:schemeClr val="tx1"/>
              </a:solidFill>
              <a:latin typeface="Arial Rounded MT Bold" panose="020F0704030504030204" pitchFamily="34" charset="0"/>
            </a:endParaRPr>
          </a:p>
        </p:txBody>
      </p:sp>
      <p:pic>
        <p:nvPicPr>
          <p:cNvPr id="5" name="Picture 4">
            <a:extLst>
              <a:ext uri="{FF2B5EF4-FFF2-40B4-BE49-F238E27FC236}">
                <a16:creationId xmlns:a16="http://schemas.microsoft.com/office/drawing/2014/main" id="{81621011-CB8E-75C9-706A-043C08C90404}"/>
              </a:ext>
            </a:extLst>
          </p:cNvPr>
          <p:cNvPicPr>
            <a:picLocks noChangeAspect="1"/>
          </p:cNvPicPr>
          <p:nvPr/>
        </p:nvPicPr>
        <p:blipFill>
          <a:blip r:embed="rId2"/>
          <a:stretch>
            <a:fillRect/>
          </a:stretch>
        </p:blipFill>
        <p:spPr>
          <a:xfrm>
            <a:off x="1353418" y="1190504"/>
            <a:ext cx="3435398" cy="925288"/>
          </a:xfrm>
          <a:prstGeom prst="rect">
            <a:avLst/>
          </a:prstGeom>
        </p:spPr>
      </p:pic>
      <p:sp>
        <p:nvSpPr>
          <p:cNvPr id="6" name="TextBox 5">
            <a:extLst>
              <a:ext uri="{FF2B5EF4-FFF2-40B4-BE49-F238E27FC236}">
                <a16:creationId xmlns:a16="http://schemas.microsoft.com/office/drawing/2014/main" id="{4AA29A2C-942B-E4D7-0952-14CDE7F68248}"/>
              </a:ext>
            </a:extLst>
          </p:cNvPr>
          <p:cNvSpPr txBox="1"/>
          <p:nvPr/>
        </p:nvSpPr>
        <p:spPr>
          <a:xfrm>
            <a:off x="6096000" y="984701"/>
            <a:ext cx="2320413" cy="461665"/>
          </a:xfrm>
          <a:prstGeom prst="rect">
            <a:avLst/>
          </a:prstGeom>
          <a:noFill/>
        </p:spPr>
        <p:txBody>
          <a:bodyPr wrap="square" rtlCol="0">
            <a:spAutoFit/>
          </a:bodyPr>
          <a:lstStyle/>
          <a:p>
            <a:r>
              <a:rPr lang="en-IN" sz="2400" dirty="0">
                <a:latin typeface="Arial Rounded MT Bold" panose="020F0704030504030204" pitchFamily="34" charset="0"/>
              </a:rPr>
              <a:t>output</a:t>
            </a:r>
          </a:p>
        </p:txBody>
      </p:sp>
      <p:pic>
        <p:nvPicPr>
          <p:cNvPr id="8" name="Picture 7">
            <a:extLst>
              <a:ext uri="{FF2B5EF4-FFF2-40B4-BE49-F238E27FC236}">
                <a16:creationId xmlns:a16="http://schemas.microsoft.com/office/drawing/2014/main" id="{C411E04F-08B0-3D84-10D6-4172EB486CAD}"/>
              </a:ext>
            </a:extLst>
          </p:cNvPr>
          <p:cNvPicPr>
            <a:picLocks noChangeAspect="1"/>
          </p:cNvPicPr>
          <p:nvPr/>
        </p:nvPicPr>
        <p:blipFill>
          <a:blip r:embed="rId3"/>
          <a:stretch>
            <a:fillRect/>
          </a:stretch>
        </p:blipFill>
        <p:spPr>
          <a:xfrm>
            <a:off x="6173741" y="1546618"/>
            <a:ext cx="2139729" cy="925288"/>
          </a:xfrm>
          <a:prstGeom prst="rect">
            <a:avLst/>
          </a:prstGeom>
        </p:spPr>
      </p:pic>
      <p:pic>
        <p:nvPicPr>
          <p:cNvPr id="10" name="Picture 9">
            <a:extLst>
              <a:ext uri="{FF2B5EF4-FFF2-40B4-BE49-F238E27FC236}">
                <a16:creationId xmlns:a16="http://schemas.microsoft.com/office/drawing/2014/main" id="{6663846A-0182-1A35-C6B3-55623880FBF3}"/>
              </a:ext>
            </a:extLst>
          </p:cNvPr>
          <p:cNvPicPr>
            <a:picLocks noChangeAspect="1"/>
          </p:cNvPicPr>
          <p:nvPr/>
        </p:nvPicPr>
        <p:blipFill>
          <a:blip r:embed="rId4"/>
          <a:stretch>
            <a:fillRect/>
          </a:stretch>
        </p:blipFill>
        <p:spPr>
          <a:xfrm>
            <a:off x="1353418" y="3652130"/>
            <a:ext cx="4477375" cy="1543265"/>
          </a:xfrm>
          <a:prstGeom prst="rect">
            <a:avLst/>
          </a:prstGeom>
        </p:spPr>
      </p:pic>
      <p:sp>
        <p:nvSpPr>
          <p:cNvPr id="11" name="TextBox 10">
            <a:extLst>
              <a:ext uri="{FF2B5EF4-FFF2-40B4-BE49-F238E27FC236}">
                <a16:creationId xmlns:a16="http://schemas.microsoft.com/office/drawing/2014/main" id="{153B384D-4519-9D05-9EA6-FBEFC520A1A9}"/>
              </a:ext>
            </a:extLst>
          </p:cNvPr>
          <p:cNvSpPr txBox="1"/>
          <p:nvPr/>
        </p:nvSpPr>
        <p:spPr>
          <a:xfrm>
            <a:off x="6096000" y="3503406"/>
            <a:ext cx="1567213" cy="461665"/>
          </a:xfrm>
          <a:prstGeom prst="rect">
            <a:avLst/>
          </a:prstGeom>
          <a:noFill/>
        </p:spPr>
        <p:txBody>
          <a:bodyPr wrap="square" rtlCol="0">
            <a:spAutoFit/>
          </a:bodyPr>
          <a:lstStyle/>
          <a:p>
            <a:r>
              <a:rPr lang="en-IN" sz="2400" dirty="0">
                <a:latin typeface="Arial Rounded MT Bold" panose="020F0704030504030204" pitchFamily="34" charset="0"/>
              </a:rPr>
              <a:t>output</a:t>
            </a:r>
          </a:p>
        </p:txBody>
      </p:sp>
      <p:pic>
        <p:nvPicPr>
          <p:cNvPr id="13" name="Picture 12">
            <a:extLst>
              <a:ext uri="{FF2B5EF4-FFF2-40B4-BE49-F238E27FC236}">
                <a16:creationId xmlns:a16="http://schemas.microsoft.com/office/drawing/2014/main" id="{94EC2F9A-DC98-CD6C-0ADE-4F6FDD5A624C}"/>
              </a:ext>
            </a:extLst>
          </p:cNvPr>
          <p:cNvPicPr>
            <a:picLocks noChangeAspect="1"/>
          </p:cNvPicPr>
          <p:nvPr/>
        </p:nvPicPr>
        <p:blipFill>
          <a:blip r:embed="rId5"/>
          <a:stretch>
            <a:fillRect/>
          </a:stretch>
        </p:blipFill>
        <p:spPr>
          <a:xfrm>
            <a:off x="6173741" y="4102403"/>
            <a:ext cx="2104040" cy="810251"/>
          </a:xfrm>
          <a:prstGeom prst="rect">
            <a:avLst/>
          </a:prstGeom>
        </p:spPr>
      </p:pic>
    </p:spTree>
    <p:extLst>
      <p:ext uri="{BB962C8B-B14F-4D97-AF65-F5344CB8AC3E}">
        <p14:creationId xmlns:p14="http://schemas.microsoft.com/office/powerpoint/2010/main" val="2700456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34A36-622E-CAD5-E0FD-47FEA91F025E}"/>
              </a:ext>
            </a:extLst>
          </p:cNvPr>
          <p:cNvSpPr>
            <a:spLocks noGrp="1"/>
          </p:cNvSpPr>
          <p:nvPr>
            <p:ph type="title"/>
          </p:nvPr>
        </p:nvSpPr>
        <p:spPr>
          <a:xfrm>
            <a:off x="473494" y="183367"/>
            <a:ext cx="10515600" cy="580558"/>
          </a:xfrm>
        </p:spPr>
        <p:txBody>
          <a:bodyPr>
            <a:normAutofit/>
          </a:bodyPr>
          <a:lstStyle/>
          <a:p>
            <a:r>
              <a:rPr lang="en-US" sz="2800" dirty="0">
                <a:latin typeface="Arial Rounded MT Bold" panose="020F0704030504030204" pitchFamily="34" charset="0"/>
              </a:rPr>
              <a:t>12.On which dates were the most orders placed? </a:t>
            </a:r>
            <a:r>
              <a:rPr lang="en-IN" sz="2800" dirty="0">
                <a:latin typeface="Arial Rounded MT Bold" panose="020F0704030504030204" pitchFamily="34" charset="0"/>
              </a:rPr>
              <a:t>				</a:t>
            </a:r>
          </a:p>
        </p:txBody>
      </p:sp>
      <p:pic>
        <p:nvPicPr>
          <p:cNvPr id="5" name="Picture 4">
            <a:extLst>
              <a:ext uri="{FF2B5EF4-FFF2-40B4-BE49-F238E27FC236}">
                <a16:creationId xmlns:a16="http://schemas.microsoft.com/office/drawing/2014/main" id="{1C784FDF-A893-5AF1-4A6E-434988B95587}"/>
              </a:ext>
            </a:extLst>
          </p:cNvPr>
          <p:cNvPicPr>
            <a:picLocks noChangeAspect="1"/>
          </p:cNvPicPr>
          <p:nvPr/>
        </p:nvPicPr>
        <p:blipFill>
          <a:blip r:embed="rId2"/>
          <a:stretch>
            <a:fillRect/>
          </a:stretch>
        </p:blipFill>
        <p:spPr>
          <a:xfrm>
            <a:off x="914338" y="907859"/>
            <a:ext cx="5854977" cy="1903765"/>
          </a:xfrm>
          <a:prstGeom prst="rect">
            <a:avLst/>
          </a:prstGeom>
        </p:spPr>
      </p:pic>
      <p:pic>
        <p:nvPicPr>
          <p:cNvPr id="7" name="Picture 6">
            <a:extLst>
              <a:ext uri="{FF2B5EF4-FFF2-40B4-BE49-F238E27FC236}">
                <a16:creationId xmlns:a16="http://schemas.microsoft.com/office/drawing/2014/main" id="{A3C6EB0A-588B-F750-EF91-0BDB3652BFA8}"/>
              </a:ext>
            </a:extLst>
          </p:cNvPr>
          <p:cNvPicPr>
            <a:picLocks noChangeAspect="1"/>
          </p:cNvPicPr>
          <p:nvPr/>
        </p:nvPicPr>
        <p:blipFill>
          <a:blip r:embed="rId3"/>
          <a:stretch>
            <a:fillRect/>
          </a:stretch>
        </p:blipFill>
        <p:spPr>
          <a:xfrm>
            <a:off x="7484140" y="1329066"/>
            <a:ext cx="2977944" cy="840663"/>
          </a:xfrm>
          <a:prstGeom prst="rect">
            <a:avLst/>
          </a:prstGeom>
        </p:spPr>
      </p:pic>
      <p:sp>
        <p:nvSpPr>
          <p:cNvPr id="8" name="TextBox 7">
            <a:extLst>
              <a:ext uri="{FF2B5EF4-FFF2-40B4-BE49-F238E27FC236}">
                <a16:creationId xmlns:a16="http://schemas.microsoft.com/office/drawing/2014/main" id="{39F56DB4-C7A4-9608-6EE6-360C3A75482F}"/>
              </a:ext>
            </a:extLst>
          </p:cNvPr>
          <p:cNvSpPr txBox="1"/>
          <p:nvPr/>
        </p:nvSpPr>
        <p:spPr>
          <a:xfrm>
            <a:off x="7352761" y="793817"/>
            <a:ext cx="1526443" cy="461665"/>
          </a:xfrm>
          <a:prstGeom prst="rect">
            <a:avLst/>
          </a:prstGeom>
          <a:noFill/>
        </p:spPr>
        <p:txBody>
          <a:bodyPr wrap="square" rtlCol="0">
            <a:spAutoFit/>
          </a:bodyPr>
          <a:lstStyle/>
          <a:p>
            <a:r>
              <a:rPr lang="en-IN" sz="2400" dirty="0">
                <a:latin typeface="Arial Rounded MT Bold" panose="020F0704030504030204" pitchFamily="34" charset="0"/>
              </a:rPr>
              <a:t>output</a:t>
            </a:r>
          </a:p>
        </p:txBody>
      </p:sp>
      <p:sp>
        <p:nvSpPr>
          <p:cNvPr id="10" name="TextBox 9">
            <a:extLst>
              <a:ext uri="{FF2B5EF4-FFF2-40B4-BE49-F238E27FC236}">
                <a16:creationId xmlns:a16="http://schemas.microsoft.com/office/drawing/2014/main" id="{FB902923-7544-2401-4E42-B851E992012C}"/>
              </a:ext>
            </a:extLst>
          </p:cNvPr>
          <p:cNvSpPr txBox="1"/>
          <p:nvPr/>
        </p:nvSpPr>
        <p:spPr>
          <a:xfrm>
            <a:off x="473494" y="2894221"/>
            <a:ext cx="10968791" cy="523220"/>
          </a:xfrm>
          <a:prstGeom prst="rect">
            <a:avLst/>
          </a:prstGeom>
          <a:noFill/>
        </p:spPr>
        <p:txBody>
          <a:bodyPr wrap="square">
            <a:spAutoFit/>
          </a:bodyPr>
          <a:lstStyle/>
          <a:p>
            <a:r>
              <a:rPr lang="en-US" sz="2800" dirty="0">
                <a:latin typeface="Arial Rounded MT Bold" panose="020F0704030504030204" pitchFamily="34" charset="0"/>
              </a:rPr>
              <a:t> 13.What are the monthly trends in order volume and revenue?</a:t>
            </a:r>
            <a:endParaRPr lang="en-IN" sz="2800" dirty="0">
              <a:latin typeface="Arial Rounded MT Bold" panose="020F0704030504030204" pitchFamily="34" charset="0"/>
            </a:endParaRPr>
          </a:p>
        </p:txBody>
      </p:sp>
      <p:pic>
        <p:nvPicPr>
          <p:cNvPr id="12" name="Picture 11">
            <a:extLst>
              <a:ext uri="{FF2B5EF4-FFF2-40B4-BE49-F238E27FC236}">
                <a16:creationId xmlns:a16="http://schemas.microsoft.com/office/drawing/2014/main" id="{49776839-D556-D12B-7B02-BA73A56CC2F0}"/>
              </a:ext>
            </a:extLst>
          </p:cNvPr>
          <p:cNvPicPr>
            <a:picLocks noChangeAspect="1"/>
          </p:cNvPicPr>
          <p:nvPr/>
        </p:nvPicPr>
        <p:blipFill>
          <a:blip r:embed="rId4"/>
          <a:stretch>
            <a:fillRect/>
          </a:stretch>
        </p:blipFill>
        <p:spPr>
          <a:xfrm>
            <a:off x="922489" y="3500038"/>
            <a:ext cx="6430272" cy="2002051"/>
          </a:xfrm>
          <a:prstGeom prst="rect">
            <a:avLst/>
          </a:prstGeom>
        </p:spPr>
      </p:pic>
      <p:sp>
        <p:nvSpPr>
          <p:cNvPr id="13" name="TextBox 12">
            <a:extLst>
              <a:ext uri="{FF2B5EF4-FFF2-40B4-BE49-F238E27FC236}">
                <a16:creationId xmlns:a16="http://schemas.microsoft.com/office/drawing/2014/main" id="{ECCC9533-BB34-079B-4029-8A542FA18E34}"/>
              </a:ext>
            </a:extLst>
          </p:cNvPr>
          <p:cNvSpPr txBox="1"/>
          <p:nvPr/>
        </p:nvSpPr>
        <p:spPr>
          <a:xfrm>
            <a:off x="7484140" y="3387203"/>
            <a:ext cx="2074607" cy="461665"/>
          </a:xfrm>
          <a:prstGeom prst="rect">
            <a:avLst/>
          </a:prstGeom>
          <a:noFill/>
        </p:spPr>
        <p:txBody>
          <a:bodyPr wrap="square" rtlCol="0">
            <a:spAutoFit/>
          </a:bodyPr>
          <a:lstStyle/>
          <a:p>
            <a:r>
              <a:rPr lang="en-IN" sz="2400" dirty="0">
                <a:latin typeface="Arial Rounded MT Bold" panose="020F0704030504030204" pitchFamily="34" charset="0"/>
              </a:rPr>
              <a:t>output</a:t>
            </a:r>
          </a:p>
        </p:txBody>
      </p:sp>
      <p:pic>
        <p:nvPicPr>
          <p:cNvPr id="15" name="Picture 14">
            <a:extLst>
              <a:ext uri="{FF2B5EF4-FFF2-40B4-BE49-F238E27FC236}">
                <a16:creationId xmlns:a16="http://schemas.microsoft.com/office/drawing/2014/main" id="{CDB6D50F-85D5-ACD0-6A2A-78A8F82A5562}"/>
              </a:ext>
            </a:extLst>
          </p:cNvPr>
          <p:cNvPicPr>
            <a:picLocks noChangeAspect="1"/>
          </p:cNvPicPr>
          <p:nvPr/>
        </p:nvPicPr>
        <p:blipFill>
          <a:blip r:embed="rId5"/>
          <a:stretch>
            <a:fillRect/>
          </a:stretch>
        </p:blipFill>
        <p:spPr>
          <a:xfrm>
            <a:off x="7625136" y="3878761"/>
            <a:ext cx="3474493" cy="1051458"/>
          </a:xfrm>
          <a:prstGeom prst="rect">
            <a:avLst/>
          </a:prstGeom>
        </p:spPr>
      </p:pic>
    </p:spTree>
    <p:extLst>
      <p:ext uri="{BB962C8B-B14F-4D97-AF65-F5344CB8AC3E}">
        <p14:creationId xmlns:p14="http://schemas.microsoft.com/office/powerpoint/2010/main" val="1526972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4ADA3-732E-04E1-C3FD-0DD379519188}"/>
              </a:ext>
            </a:extLst>
          </p:cNvPr>
          <p:cNvSpPr>
            <a:spLocks noGrp="1"/>
          </p:cNvSpPr>
          <p:nvPr>
            <p:ph type="title"/>
          </p:nvPr>
        </p:nvSpPr>
        <p:spPr>
          <a:xfrm>
            <a:off x="457484" y="111680"/>
            <a:ext cx="11277032" cy="508808"/>
          </a:xfrm>
        </p:spPr>
        <p:txBody>
          <a:bodyPr>
            <a:normAutofit fontScale="90000"/>
          </a:bodyPr>
          <a:lstStyle/>
          <a:p>
            <a:r>
              <a:rPr lang="en-US" sz="3200" dirty="0">
                <a:latin typeface="Arial Rounded MT Bold" panose="020F0704030504030204" pitchFamily="34" charset="0"/>
              </a:rPr>
              <a:t>14.How do order patterns vary across weekdays and months?</a:t>
            </a:r>
            <a:endParaRPr lang="en-IN" sz="3200" dirty="0">
              <a:latin typeface="Arial Rounded MT Bold" panose="020F0704030504030204" pitchFamily="34" charset="0"/>
            </a:endParaRPr>
          </a:p>
        </p:txBody>
      </p:sp>
      <p:pic>
        <p:nvPicPr>
          <p:cNvPr id="10" name="Picture 9">
            <a:extLst>
              <a:ext uri="{FF2B5EF4-FFF2-40B4-BE49-F238E27FC236}">
                <a16:creationId xmlns:a16="http://schemas.microsoft.com/office/drawing/2014/main" id="{AAA5A8C7-F405-F6FF-98CB-F6EE970436B2}"/>
              </a:ext>
            </a:extLst>
          </p:cNvPr>
          <p:cNvPicPr>
            <a:picLocks noChangeAspect="1"/>
          </p:cNvPicPr>
          <p:nvPr/>
        </p:nvPicPr>
        <p:blipFill>
          <a:blip r:embed="rId2"/>
          <a:stretch>
            <a:fillRect/>
          </a:stretch>
        </p:blipFill>
        <p:spPr>
          <a:xfrm>
            <a:off x="1101627" y="770627"/>
            <a:ext cx="5830114" cy="2581635"/>
          </a:xfrm>
          <a:prstGeom prst="rect">
            <a:avLst/>
          </a:prstGeom>
        </p:spPr>
      </p:pic>
      <p:sp>
        <p:nvSpPr>
          <p:cNvPr id="11" name="TextBox 10">
            <a:extLst>
              <a:ext uri="{FF2B5EF4-FFF2-40B4-BE49-F238E27FC236}">
                <a16:creationId xmlns:a16="http://schemas.microsoft.com/office/drawing/2014/main" id="{D42F1A0D-45E6-0F0C-08E0-ACCBA76E8B70}"/>
              </a:ext>
            </a:extLst>
          </p:cNvPr>
          <p:cNvSpPr txBox="1"/>
          <p:nvPr/>
        </p:nvSpPr>
        <p:spPr>
          <a:xfrm>
            <a:off x="1098485" y="3612743"/>
            <a:ext cx="2064774" cy="461665"/>
          </a:xfrm>
          <a:prstGeom prst="rect">
            <a:avLst/>
          </a:prstGeom>
          <a:noFill/>
        </p:spPr>
        <p:txBody>
          <a:bodyPr wrap="square" rtlCol="0">
            <a:spAutoFit/>
          </a:bodyPr>
          <a:lstStyle/>
          <a:p>
            <a:r>
              <a:rPr lang="en-IN" sz="2400" dirty="0">
                <a:latin typeface="Arial Rounded MT Bold" panose="020F0704030504030204" pitchFamily="34" charset="0"/>
              </a:rPr>
              <a:t>output</a:t>
            </a:r>
          </a:p>
        </p:txBody>
      </p:sp>
      <p:pic>
        <p:nvPicPr>
          <p:cNvPr id="13" name="Picture 12">
            <a:extLst>
              <a:ext uri="{FF2B5EF4-FFF2-40B4-BE49-F238E27FC236}">
                <a16:creationId xmlns:a16="http://schemas.microsoft.com/office/drawing/2014/main" id="{C41983FC-0EC7-60F4-DA57-D57FE7D7D67A}"/>
              </a:ext>
            </a:extLst>
          </p:cNvPr>
          <p:cNvPicPr>
            <a:picLocks noChangeAspect="1"/>
          </p:cNvPicPr>
          <p:nvPr/>
        </p:nvPicPr>
        <p:blipFill>
          <a:blip r:embed="rId3"/>
          <a:stretch>
            <a:fillRect/>
          </a:stretch>
        </p:blipFill>
        <p:spPr>
          <a:xfrm>
            <a:off x="1247656" y="4334888"/>
            <a:ext cx="3653657" cy="868707"/>
          </a:xfrm>
          <a:prstGeom prst="rect">
            <a:avLst/>
          </a:prstGeom>
        </p:spPr>
      </p:pic>
    </p:spTree>
    <p:extLst>
      <p:ext uri="{BB962C8B-B14F-4D97-AF65-F5344CB8AC3E}">
        <p14:creationId xmlns:p14="http://schemas.microsoft.com/office/powerpoint/2010/main" val="1891977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320D5-D3EE-8743-AB78-5B40208A6A70}"/>
              </a:ext>
            </a:extLst>
          </p:cNvPr>
          <p:cNvSpPr>
            <a:spLocks noGrp="1"/>
          </p:cNvSpPr>
          <p:nvPr>
            <p:ph type="title"/>
          </p:nvPr>
        </p:nvSpPr>
        <p:spPr>
          <a:xfrm>
            <a:off x="362475" y="356825"/>
            <a:ext cx="10393721" cy="590633"/>
          </a:xfrm>
        </p:spPr>
        <p:txBody>
          <a:bodyPr>
            <a:normAutofit/>
          </a:bodyPr>
          <a:lstStyle/>
          <a:p>
            <a:r>
              <a:rPr lang="en-US" sz="3200" dirty="0">
                <a:latin typeface="Arial Rounded MT Bold" panose="020F0704030504030204" pitchFamily="34" charset="0"/>
              </a:rPr>
              <a:t>15.How many suppliers are there in the database?</a:t>
            </a:r>
            <a:endParaRPr lang="en-IN" sz="3200" dirty="0">
              <a:latin typeface="Arial Rounded MT Bold" panose="020F0704030504030204" pitchFamily="34" charset="0"/>
            </a:endParaRPr>
          </a:p>
        </p:txBody>
      </p:sp>
      <p:pic>
        <p:nvPicPr>
          <p:cNvPr id="11" name="Picture 10">
            <a:extLst>
              <a:ext uri="{FF2B5EF4-FFF2-40B4-BE49-F238E27FC236}">
                <a16:creationId xmlns:a16="http://schemas.microsoft.com/office/drawing/2014/main" id="{9633ED23-4F43-DE78-7785-0FDD4706C162}"/>
              </a:ext>
            </a:extLst>
          </p:cNvPr>
          <p:cNvPicPr>
            <a:picLocks noChangeAspect="1"/>
          </p:cNvPicPr>
          <p:nvPr/>
        </p:nvPicPr>
        <p:blipFill>
          <a:blip r:embed="rId3"/>
          <a:stretch>
            <a:fillRect/>
          </a:stretch>
        </p:blipFill>
        <p:spPr>
          <a:xfrm>
            <a:off x="1074656" y="947165"/>
            <a:ext cx="3104365" cy="832078"/>
          </a:xfrm>
          <a:prstGeom prst="rect">
            <a:avLst/>
          </a:prstGeom>
        </p:spPr>
      </p:pic>
      <p:sp>
        <p:nvSpPr>
          <p:cNvPr id="12" name="TextBox 11">
            <a:extLst>
              <a:ext uri="{FF2B5EF4-FFF2-40B4-BE49-F238E27FC236}">
                <a16:creationId xmlns:a16="http://schemas.microsoft.com/office/drawing/2014/main" id="{910106E3-3DBB-0EDE-57F5-F2A82954E915}"/>
              </a:ext>
            </a:extLst>
          </p:cNvPr>
          <p:cNvSpPr txBox="1"/>
          <p:nvPr/>
        </p:nvSpPr>
        <p:spPr>
          <a:xfrm>
            <a:off x="978599" y="1779243"/>
            <a:ext cx="1859883" cy="461665"/>
          </a:xfrm>
          <a:prstGeom prst="rect">
            <a:avLst/>
          </a:prstGeom>
          <a:noFill/>
        </p:spPr>
        <p:txBody>
          <a:bodyPr wrap="square" rtlCol="0">
            <a:spAutoFit/>
          </a:bodyPr>
          <a:lstStyle/>
          <a:p>
            <a:r>
              <a:rPr lang="en-IN" sz="2400" dirty="0">
                <a:latin typeface="Arial Rounded MT Bold" panose="020F0704030504030204" pitchFamily="34" charset="0"/>
              </a:rPr>
              <a:t>output</a:t>
            </a:r>
          </a:p>
        </p:txBody>
      </p:sp>
      <p:pic>
        <p:nvPicPr>
          <p:cNvPr id="14" name="Picture 13">
            <a:extLst>
              <a:ext uri="{FF2B5EF4-FFF2-40B4-BE49-F238E27FC236}">
                <a16:creationId xmlns:a16="http://schemas.microsoft.com/office/drawing/2014/main" id="{04AD6CF6-9C0E-8330-42B8-7611CE52AB65}"/>
              </a:ext>
            </a:extLst>
          </p:cNvPr>
          <p:cNvPicPr>
            <a:picLocks noChangeAspect="1"/>
          </p:cNvPicPr>
          <p:nvPr/>
        </p:nvPicPr>
        <p:blipFill>
          <a:blip r:embed="rId4"/>
          <a:stretch>
            <a:fillRect/>
          </a:stretch>
        </p:blipFill>
        <p:spPr>
          <a:xfrm>
            <a:off x="1074655" y="2302463"/>
            <a:ext cx="1889397" cy="663165"/>
          </a:xfrm>
          <a:prstGeom prst="rect">
            <a:avLst/>
          </a:prstGeom>
        </p:spPr>
      </p:pic>
      <p:sp>
        <p:nvSpPr>
          <p:cNvPr id="16" name="TextBox 15">
            <a:extLst>
              <a:ext uri="{FF2B5EF4-FFF2-40B4-BE49-F238E27FC236}">
                <a16:creationId xmlns:a16="http://schemas.microsoft.com/office/drawing/2014/main" id="{2C634AF0-E506-661E-71E8-26E9A8CBCEB9}"/>
              </a:ext>
            </a:extLst>
          </p:cNvPr>
          <p:cNvSpPr txBox="1"/>
          <p:nvPr/>
        </p:nvSpPr>
        <p:spPr>
          <a:xfrm>
            <a:off x="455882" y="2965628"/>
            <a:ext cx="9791054" cy="584775"/>
          </a:xfrm>
          <a:prstGeom prst="rect">
            <a:avLst/>
          </a:prstGeom>
          <a:noFill/>
        </p:spPr>
        <p:txBody>
          <a:bodyPr wrap="square">
            <a:spAutoFit/>
          </a:bodyPr>
          <a:lstStyle/>
          <a:p>
            <a:r>
              <a:rPr lang="en-US" sz="3200" dirty="0">
                <a:latin typeface="Arial Rounded MT Bold" panose="020F0704030504030204" pitchFamily="34" charset="0"/>
              </a:rPr>
              <a:t>16.Which supplier provides the most products?</a:t>
            </a:r>
            <a:endParaRPr lang="en-IN" sz="3200" dirty="0">
              <a:latin typeface="Arial Rounded MT Bold" panose="020F0704030504030204" pitchFamily="34" charset="0"/>
            </a:endParaRPr>
          </a:p>
        </p:txBody>
      </p:sp>
      <p:pic>
        <p:nvPicPr>
          <p:cNvPr id="18" name="Picture 17">
            <a:extLst>
              <a:ext uri="{FF2B5EF4-FFF2-40B4-BE49-F238E27FC236}">
                <a16:creationId xmlns:a16="http://schemas.microsoft.com/office/drawing/2014/main" id="{C2D6757A-1A54-EB3B-BCAD-1C124ACC7D2D}"/>
              </a:ext>
            </a:extLst>
          </p:cNvPr>
          <p:cNvPicPr>
            <a:picLocks noChangeAspect="1"/>
          </p:cNvPicPr>
          <p:nvPr/>
        </p:nvPicPr>
        <p:blipFill>
          <a:blip r:embed="rId5"/>
          <a:stretch>
            <a:fillRect/>
          </a:stretch>
        </p:blipFill>
        <p:spPr>
          <a:xfrm>
            <a:off x="1074655" y="3665816"/>
            <a:ext cx="4477375" cy="1448002"/>
          </a:xfrm>
          <a:prstGeom prst="rect">
            <a:avLst/>
          </a:prstGeom>
        </p:spPr>
      </p:pic>
      <p:sp>
        <p:nvSpPr>
          <p:cNvPr id="19" name="TextBox 18">
            <a:extLst>
              <a:ext uri="{FF2B5EF4-FFF2-40B4-BE49-F238E27FC236}">
                <a16:creationId xmlns:a16="http://schemas.microsoft.com/office/drawing/2014/main" id="{E502F389-96F4-5B57-211B-45750FEF5F35}"/>
              </a:ext>
            </a:extLst>
          </p:cNvPr>
          <p:cNvSpPr txBox="1"/>
          <p:nvPr/>
        </p:nvSpPr>
        <p:spPr>
          <a:xfrm>
            <a:off x="978599" y="5113818"/>
            <a:ext cx="1347019" cy="461665"/>
          </a:xfrm>
          <a:prstGeom prst="rect">
            <a:avLst/>
          </a:prstGeom>
          <a:noFill/>
        </p:spPr>
        <p:txBody>
          <a:bodyPr wrap="square" rtlCol="0">
            <a:spAutoFit/>
          </a:bodyPr>
          <a:lstStyle/>
          <a:p>
            <a:r>
              <a:rPr lang="en-IN" sz="2400" dirty="0">
                <a:latin typeface="Arial Rounded MT Bold" panose="020F0704030504030204" pitchFamily="34" charset="0"/>
              </a:rPr>
              <a:t>output</a:t>
            </a:r>
          </a:p>
        </p:txBody>
      </p:sp>
      <p:pic>
        <p:nvPicPr>
          <p:cNvPr id="21" name="Picture 20">
            <a:extLst>
              <a:ext uri="{FF2B5EF4-FFF2-40B4-BE49-F238E27FC236}">
                <a16:creationId xmlns:a16="http://schemas.microsoft.com/office/drawing/2014/main" id="{F88C11A4-5510-7BCD-8E99-8D8AF5AF40AE}"/>
              </a:ext>
            </a:extLst>
          </p:cNvPr>
          <p:cNvPicPr>
            <a:picLocks noChangeAspect="1"/>
          </p:cNvPicPr>
          <p:nvPr/>
        </p:nvPicPr>
        <p:blipFill>
          <a:blip r:embed="rId6"/>
          <a:stretch>
            <a:fillRect/>
          </a:stretch>
        </p:blipFill>
        <p:spPr>
          <a:xfrm>
            <a:off x="1074655" y="5620281"/>
            <a:ext cx="2507531" cy="880893"/>
          </a:xfrm>
          <a:prstGeom prst="rect">
            <a:avLst/>
          </a:prstGeom>
        </p:spPr>
      </p:pic>
    </p:spTree>
    <p:extLst>
      <p:ext uri="{BB962C8B-B14F-4D97-AF65-F5344CB8AC3E}">
        <p14:creationId xmlns:p14="http://schemas.microsoft.com/office/powerpoint/2010/main" val="1824188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7AB7A-B2A3-AC74-E176-9E19D3327EA7}"/>
              </a:ext>
            </a:extLst>
          </p:cNvPr>
          <p:cNvSpPr>
            <a:spLocks noGrp="1"/>
          </p:cNvSpPr>
          <p:nvPr>
            <p:ph type="title"/>
          </p:nvPr>
        </p:nvSpPr>
        <p:spPr>
          <a:xfrm>
            <a:off x="415925" y="3069058"/>
            <a:ext cx="11065183" cy="943107"/>
          </a:xfrm>
        </p:spPr>
        <p:txBody>
          <a:bodyPr>
            <a:noAutofit/>
          </a:bodyPr>
          <a:lstStyle/>
          <a:p>
            <a:r>
              <a:rPr lang="en-US" sz="2800" dirty="0">
                <a:latin typeface="Arial Rounded MT Bold" panose="020F0704030504030204" pitchFamily="34" charset="0"/>
              </a:rPr>
              <a:t>18.Which suppliers contribute the most to total product sales (by revenue)</a:t>
            </a:r>
            <a:endParaRPr lang="en-IN" sz="2800" dirty="0">
              <a:latin typeface="Arial Rounded MT Bold" panose="020F0704030504030204" pitchFamily="34" charset="0"/>
            </a:endParaRPr>
          </a:p>
        </p:txBody>
      </p:sp>
      <p:sp>
        <p:nvSpPr>
          <p:cNvPr id="5" name="TextBox 4">
            <a:extLst>
              <a:ext uri="{FF2B5EF4-FFF2-40B4-BE49-F238E27FC236}">
                <a16:creationId xmlns:a16="http://schemas.microsoft.com/office/drawing/2014/main" id="{D184C6F6-79FB-DB8B-F7B3-4DB4024EF9A3}"/>
              </a:ext>
            </a:extLst>
          </p:cNvPr>
          <p:cNvSpPr txBox="1"/>
          <p:nvPr/>
        </p:nvSpPr>
        <p:spPr>
          <a:xfrm>
            <a:off x="415925" y="211856"/>
            <a:ext cx="11360150" cy="523220"/>
          </a:xfrm>
          <a:prstGeom prst="rect">
            <a:avLst/>
          </a:prstGeom>
          <a:noFill/>
        </p:spPr>
        <p:txBody>
          <a:bodyPr wrap="square">
            <a:spAutoFit/>
          </a:bodyPr>
          <a:lstStyle/>
          <a:p>
            <a:r>
              <a:rPr lang="en-US" sz="2800" dirty="0">
                <a:latin typeface="Arial Rounded MT Bold" panose="020F0704030504030204" pitchFamily="34" charset="0"/>
              </a:rPr>
              <a:t>17.What is the average price of products from each supplier?</a:t>
            </a:r>
            <a:endParaRPr lang="en-IN" sz="2800" dirty="0">
              <a:latin typeface="Arial Rounded MT Bold" panose="020F0704030504030204" pitchFamily="34" charset="0"/>
            </a:endParaRPr>
          </a:p>
        </p:txBody>
      </p:sp>
      <p:pic>
        <p:nvPicPr>
          <p:cNvPr id="7" name="Picture 6">
            <a:extLst>
              <a:ext uri="{FF2B5EF4-FFF2-40B4-BE49-F238E27FC236}">
                <a16:creationId xmlns:a16="http://schemas.microsoft.com/office/drawing/2014/main" id="{375F01F8-DCC7-8DC6-DF2C-6A5F0565F0CC}"/>
              </a:ext>
            </a:extLst>
          </p:cNvPr>
          <p:cNvPicPr>
            <a:picLocks noChangeAspect="1"/>
          </p:cNvPicPr>
          <p:nvPr/>
        </p:nvPicPr>
        <p:blipFill>
          <a:blip r:embed="rId2"/>
          <a:stretch>
            <a:fillRect/>
          </a:stretch>
        </p:blipFill>
        <p:spPr>
          <a:xfrm>
            <a:off x="1125267" y="842152"/>
            <a:ext cx="4515480" cy="1250599"/>
          </a:xfrm>
          <a:prstGeom prst="rect">
            <a:avLst/>
          </a:prstGeom>
        </p:spPr>
      </p:pic>
      <p:sp>
        <p:nvSpPr>
          <p:cNvPr id="8" name="TextBox 7">
            <a:extLst>
              <a:ext uri="{FF2B5EF4-FFF2-40B4-BE49-F238E27FC236}">
                <a16:creationId xmlns:a16="http://schemas.microsoft.com/office/drawing/2014/main" id="{C8CDED44-8AA9-A292-F77D-312AB96D519D}"/>
              </a:ext>
            </a:extLst>
          </p:cNvPr>
          <p:cNvSpPr txBox="1"/>
          <p:nvPr/>
        </p:nvSpPr>
        <p:spPr>
          <a:xfrm>
            <a:off x="6096000" y="692569"/>
            <a:ext cx="1592826" cy="461665"/>
          </a:xfrm>
          <a:prstGeom prst="rect">
            <a:avLst/>
          </a:prstGeom>
          <a:noFill/>
        </p:spPr>
        <p:txBody>
          <a:bodyPr wrap="square" rtlCol="0">
            <a:spAutoFit/>
          </a:bodyPr>
          <a:lstStyle/>
          <a:p>
            <a:r>
              <a:rPr lang="en-IN" sz="2400" dirty="0">
                <a:latin typeface="Arial Rounded MT Bold" panose="020F0704030504030204" pitchFamily="34" charset="0"/>
              </a:rPr>
              <a:t>output</a:t>
            </a:r>
          </a:p>
        </p:txBody>
      </p:sp>
      <p:pic>
        <p:nvPicPr>
          <p:cNvPr id="10" name="Picture 9">
            <a:extLst>
              <a:ext uri="{FF2B5EF4-FFF2-40B4-BE49-F238E27FC236}">
                <a16:creationId xmlns:a16="http://schemas.microsoft.com/office/drawing/2014/main" id="{01C56CB4-71A7-8B83-FDF1-52B157CDD44B}"/>
              </a:ext>
            </a:extLst>
          </p:cNvPr>
          <p:cNvPicPr>
            <a:picLocks noChangeAspect="1"/>
          </p:cNvPicPr>
          <p:nvPr/>
        </p:nvPicPr>
        <p:blipFill>
          <a:blip r:embed="rId3"/>
          <a:stretch>
            <a:fillRect/>
          </a:stretch>
        </p:blipFill>
        <p:spPr>
          <a:xfrm>
            <a:off x="6185982" y="1170809"/>
            <a:ext cx="2301173" cy="1519449"/>
          </a:xfrm>
          <a:prstGeom prst="rect">
            <a:avLst/>
          </a:prstGeom>
        </p:spPr>
      </p:pic>
      <p:pic>
        <p:nvPicPr>
          <p:cNvPr id="12" name="Picture 11">
            <a:extLst>
              <a:ext uri="{FF2B5EF4-FFF2-40B4-BE49-F238E27FC236}">
                <a16:creationId xmlns:a16="http://schemas.microsoft.com/office/drawing/2014/main" id="{D7C65809-EAC7-0404-1498-D7C4899635F2}"/>
              </a:ext>
            </a:extLst>
          </p:cNvPr>
          <p:cNvPicPr>
            <a:picLocks noChangeAspect="1"/>
          </p:cNvPicPr>
          <p:nvPr/>
        </p:nvPicPr>
        <p:blipFill>
          <a:blip r:embed="rId4"/>
          <a:stretch>
            <a:fillRect/>
          </a:stretch>
        </p:blipFill>
        <p:spPr>
          <a:xfrm>
            <a:off x="1125267" y="4084838"/>
            <a:ext cx="4841900" cy="1608952"/>
          </a:xfrm>
          <a:prstGeom prst="rect">
            <a:avLst/>
          </a:prstGeom>
        </p:spPr>
      </p:pic>
      <p:sp>
        <p:nvSpPr>
          <p:cNvPr id="13" name="TextBox 12">
            <a:extLst>
              <a:ext uri="{FF2B5EF4-FFF2-40B4-BE49-F238E27FC236}">
                <a16:creationId xmlns:a16="http://schemas.microsoft.com/office/drawing/2014/main" id="{02540576-4195-EDE2-A58E-062962230476}"/>
              </a:ext>
            </a:extLst>
          </p:cNvPr>
          <p:cNvSpPr txBox="1"/>
          <p:nvPr/>
        </p:nvSpPr>
        <p:spPr>
          <a:xfrm>
            <a:off x="6319577" y="3856901"/>
            <a:ext cx="1533832" cy="461665"/>
          </a:xfrm>
          <a:prstGeom prst="rect">
            <a:avLst/>
          </a:prstGeom>
          <a:noFill/>
        </p:spPr>
        <p:txBody>
          <a:bodyPr wrap="square" rtlCol="0">
            <a:spAutoFit/>
          </a:bodyPr>
          <a:lstStyle/>
          <a:p>
            <a:r>
              <a:rPr lang="en-IN" sz="2400" dirty="0">
                <a:latin typeface="Arial Rounded MT Bold" panose="020F0704030504030204" pitchFamily="34" charset="0"/>
              </a:rPr>
              <a:t>output</a:t>
            </a:r>
          </a:p>
        </p:txBody>
      </p:sp>
      <p:pic>
        <p:nvPicPr>
          <p:cNvPr id="15" name="Picture 14">
            <a:extLst>
              <a:ext uri="{FF2B5EF4-FFF2-40B4-BE49-F238E27FC236}">
                <a16:creationId xmlns:a16="http://schemas.microsoft.com/office/drawing/2014/main" id="{B44E3FEC-D077-02E4-BE4D-307568FEABFE}"/>
              </a:ext>
            </a:extLst>
          </p:cNvPr>
          <p:cNvPicPr>
            <a:picLocks noChangeAspect="1"/>
          </p:cNvPicPr>
          <p:nvPr/>
        </p:nvPicPr>
        <p:blipFill>
          <a:blip r:embed="rId5"/>
          <a:stretch>
            <a:fillRect/>
          </a:stretch>
        </p:blipFill>
        <p:spPr>
          <a:xfrm>
            <a:off x="6423271" y="4347870"/>
            <a:ext cx="2255293" cy="1429695"/>
          </a:xfrm>
          <a:prstGeom prst="rect">
            <a:avLst/>
          </a:prstGeom>
        </p:spPr>
      </p:pic>
    </p:spTree>
    <p:extLst>
      <p:ext uri="{BB962C8B-B14F-4D97-AF65-F5344CB8AC3E}">
        <p14:creationId xmlns:p14="http://schemas.microsoft.com/office/powerpoint/2010/main" val="1749021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BE736-DAB5-6DCD-0E97-89275D302579}"/>
              </a:ext>
            </a:extLst>
          </p:cNvPr>
          <p:cNvSpPr>
            <a:spLocks noGrp="1"/>
          </p:cNvSpPr>
          <p:nvPr>
            <p:ph type="title"/>
          </p:nvPr>
        </p:nvSpPr>
        <p:spPr>
          <a:xfrm>
            <a:off x="831850" y="0"/>
            <a:ext cx="10515600" cy="1022555"/>
          </a:xfrm>
        </p:spPr>
        <p:txBody>
          <a:bodyPr>
            <a:normAutofit/>
          </a:bodyPr>
          <a:lstStyle/>
          <a:p>
            <a:pPr algn="ctr"/>
            <a:r>
              <a:rPr lang="en-IN" sz="5400" dirty="0">
                <a:latin typeface="Arial Rounded MT Bold" panose="020F0704030504030204" pitchFamily="34" charset="0"/>
              </a:rPr>
              <a:t>Introduction</a:t>
            </a:r>
          </a:p>
        </p:txBody>
      </p:sp>
      <p:sp>
        <p:nvSpPr>
          <p:cNvPr id="3" name="Text Placeholder 2">
            <a:extLst>
              <a:ext uri="{FF2B5EF4-FFF2-40B4-BE49-F238E27FC236}">
                <a16:creationId xmlns:a16="http://schemas.microsoft.com/office/drawing/2014/main" id="{B1600E0F-290A-C262-1A96-C2DB85FDB56E}"/>
              </a:ext>
            </a:extLst>
          </p:cNvPr>
          <p:cNvSpPr>
            <a:spLocks noGrp="1"/>
          </p:cNvSpPr>
          <p:nvPr>
            <p:ph type="body" idx="1"/>
          </p:nvPr>
        </p:nvSpPr>
        <p:spPr>
          <a:xfrm>
            <a:off x="1024931" y="1022555"/>
            <a:ext cx="11053187" cy="5408390"/>
          </a:xfrm>
        </p:spPr>
        <p:txBody>
          <a:bodyPr>
            <a:normAutofit fontScale="85000" lnSpcReduction="20000"/>
          </a:bodyPr>
          <a:lstStyle/>
          <a:p>
            <a:pPr marL="571500" indent="-342900">
              <a:lnSpc>
                <a:spcPct val="170000"/>
              </a:lnSpc>
              <a:buFont typeface="Wingdings" panose="05000000000000000000" pitchFamily="2" charset="2"/>
              <a:buChar char="§"/>
            </a:pPr>
            <a:r>
              <a:rPr lang="en-US" dirty="0">
                <a:solidFill>
                  <a:schemeClr val="tx1"/>
                </a:solidFill>
                <a:latin typeface="Arial Rounded MT Bold" panose="020F0704030504030204" pitchFamily="34" charset="0"/>
              </a:rPr>
              <a:t>The Grocery Store Management System automates daily store operations,                                                                ensuring smoother workflows and better efficiency.</a:t>
            </a:r>
          </a:p>
          <a:p>
            <a:pPr marL="571500" indent="-342900">
              <a:lnSpc>
                <a:spcPct val="170000"/>
              </a:lnSpc>
              <a:buFont typeface="Wingdings" panose="05000000000000000000" pitchFamily="2" charset="2"/>
              <a:buChar char="§"/>
            </a:pPr>
            <a:r>
              <a:rPr lang="en-US" dirty="0">
                <a:solidFill>
                  <a:schemeClr val="tx1"/>
                </a:solidFill>
                <a:latin typeface="Arial Rounded MT Bold" panose="020F0704030504030204" pitchFamily="34" charset="0"/>
              </a:rPr>
              <a:t> It eliminates the need for manual record-keeping and reduces human errors.</a:t>
            </a:r>
          </a:p>
          <a:p>
            <a:pPr marL="571500" indent="-342900">
              <a:lnSpc>
                <a:spcPct val="170000"/>
              </a:lnSpc>
              <a:buFont typeface="Wingdings" panose="05000000000000000000" pitchFamily="2" charset="2"/>
              <a:buChar char="§"/>
            </a:pPr>
            <a:r>
              <a:rPr lang="en-US" dirty="0">
                <a:solidFill>
                  <a:schemeClr val="tx1"/>
                </a:solidFill>
                <a:latin typeface="Arial Rounded MT Bold" panose="020F0704030504030204" pitchFamily="34" charset="0"/>
              </a:rPr>
              <a:t> The system manages product inventory, billing, and customer details in one integrated </a:t>
            </a:r>
            <a:r>
              <a:rPr lang="en-US" dirty="0" err="1">
                <a:solidFill>
                  <a:schemeClr val="tx1"/>
                </a:solidFill>
                <a:latin typeface="Arial Rounded MT Bold" panose="020F0704030504030204" pitchFamily="34" charset="0"/>
              </a:rPr>
              <a:t>platform.This</a:t>
            </a:r>
            <a:r>
              <a:rPr lang="en-US" dirty="0">
                <a:solidFill>
                  <a:schemeClr val="tx1"/>
                </a:solidFill>
                <a:latin typeface="Arial Rounded MT Bold" panose="020F0704030504030204" pitchFamily="34" charset="0"/>
              </a:rPr>
              <a:t> helps store owners maintain accurate and up-to-date records easily.</a:t>
            </a:r>
          </a:p>
          <a:p>
            <a:pPr marL="571500" indent="-342900">
              <a:lnSpc>
                <a:spcPct val="170000"/>
              </a:lnSpc>
              <a:buFont typeface="Wingdings" panose="05000000000000000000" pitchFamily="2" charset="2"/>
              <a:buChar char="§"/>
            </a:pPr>
            <a:r>
              <a:rPr lang="en-US" dirty="0">
                <a:solidFill>
                  <a:schemeClr val="tx1"/>
                </a:solidFill>
                <a:latin typeface="Arial Rounded MT Bold" panose="020F0704030504030204" pitchFamily="34" charset="0"/>
              </a:rPr>
              <a:t> It streamlines the billing process by generating quick and accurate invoices for   </a:t>
            </a:r>
            <a:r>
              <a:rPr lang="en-US" dirty="0" err="1">
                <a:solidFill>
                  <a:schemeClr val="tx1"/>
                </a:solidFill>
                <a:latin typeface="Arial Rounded MT Bold" panose="020F0704030504030204" pitchFamily="34" charset="0"/>
              </a:rPr>
              <a:t>customers.This</a:t>
            </a:r>
            <a:r>
              <a:rPr lang="en-US" dirty="0">
                <a:solidFill>
                  <a:schemeClr val="tx1"/>
                </a:solidFill>
                <a:latin typeface="Arial Rounded MT Bold" panose="020F0704030504030204" pitchFamily="34" charset="0"/>
              </a:rPr>
              <a:t> not only saves time but also improves customer satisfaction.</a:t>
            </a:r>
          </a:p>
          <a:p>
            <a:pPr marL="571500" indent="-342900">
              <a:lnSpc>
                <a:spcPct val="170000"/>
              </a:lnSpc>
              <a:buFont typeface="Wingdings" panose="05000000000000000000" pitchFamily="2" charset="2"/>
              <a:buChar char="§"/>
            </a:pPr>
            <a:r>
              <a:rPr lang="en-US" dirty="0">
                <a:solidFill>
                  <a:schemeClr val="tx1"/>
                </a:solidFill>
                <a:latin typeface="Arial Rounded MT Bold" panose="020F0704030504030204" pitchFamily="34" charset="0"/>
              </a:rPr>
              <a:t>The system provides real-time insights into stock levels, sales trends, and supplier data.</a:t>
            </a:r>
          </a:p>
          <a:p>
            <a:pPr marL="571500" indent="-342900">
              <a:lnSpc>
                <a:spcPct val="170000"/>
              </a:lnSpc>
              <a:buFont typeface="Wingdings" panose="05000000000000000000" pitchFamily="2" charset="2"/>
              <a:buChar char="§"/>
            </a:pPr>
            <a:r>
              <a:rPr lang="en-US" dirty="0">
                <a:solidFill>
                  <a:schemeClr val="tx1"/>
                </a:solidFill>
                <a:latin typeface="Arial Rounded MT Bold" panose="020F0704030504030204" pitchFamily="34" charset="0"/>
              </a:rPr>
              <a:t> The goal is to enhance overall productivity and operational transparency.</a:t>
            </a:r>
            <a:endParaRPr lang="en-IN" dirty="0">
              <a:solidFill>
                <a:schemeClr val="tx1"/>
              </a:solidFill>
              <a:latin typeface="Arial Rounded MT Bold" panose="020F0704030504030204" pitchFamily="34" charset="0"/>
            </a:endParaRPr>
          </a:p>
        </p:txBody>
      </p:sp>
    </p:spTree>
    <p:extLst>
      <p:ext uri="{BB962C8B-B14F-4D97-AF65-F5344CB8AC3E}">
        <p14:creationId xmlns:p14="http://schemas.microsoft.com/office/powerpoint/2010/main" val="26919195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B8509-48FE-BB75-27A7-4A90C2A76B53}"/>
              </a:ext>
            </a:extLst>
          </p:cNvPr>
          <p:cNvSpPr>
            <a:spLocks noGrp="1"/>
          </p:cNvSpPr>
          <p:nvPr>
            <p:ph type="title"/>
          </p:nvPr>
        </p:nvSpPr>
        <p:spPr>
          <a:xfrm>
            <a:off x="745123" y="2793444"/>
            <a:ext cx="10098752" cy="727163"/>
          </a:xfrm>
        </p:spPr>
        <p:txBody>
          <a:bodyPr>
            <a:normAutofit/>
          </a:bodyPr>
          <a:lstStyle/>
          <a:p>
            <a:r>
              <a:rPr lang="en-US" sz="2800" dirty="0">
                <a:latin typeface="Arial Rounded MT Bold" panose="020F0704030504030204" pitchFamily="34" charset="0"/>
              </a:rPr>
              <a:t>20.Which employees have handled the most orders?</a:t>
            </a:r>
            <a:endParaRPr lang="en-IN" sz="2800" dirty="0">
              <a:latin typeface="Arial Rounded MT Bold" panose="020F0704030504030204" pitchFamily="34" charset="0"/>
            </a:endParaRPr>
          </a:p>
        </p:txBody>
      </p:sp>
      <p:sp>
        <p:nvSpPr>
          <p:cNvPr id="5" name="TextBox 4">
            <a:extLst>
              <a:ext uri="{FF2B5EF4-FFF2-40B4-BE49-F238E27FC236}">
                <a16:creationId xmlns:a16="http://schemas.microsoft.com/office/drawing/2014/main" id="{7C0B9943-F10A-BACE-1EF7-07F57D1DFE83}"/>
              </a:ext>
            </a:extLst>
          </p:cNvPr>
          <p:cNvSpPr txBox="1"/>
          <p:nvPr/>
        </p:nvSpPr>
        <p:spPr>
          <a:xfrm>
            <a:off x="745123" y="308736"/>
            <a:ext cx="8888361" cy="523220"/>
          </a:xfrm>
          <a:prstGeom prst="rect">
            <a:avLst/>
          </a:prstGeom>
          <a:noFill/>
        </p:spPr>
        <p:txBody>
          <a:bodyPr wrap="square">
            <a:spAutoFit/>
          </a:bodyPr>
          <a:lstStyle/>
          <a:p>
            <a:r>
              <a:rPr lang="en-US" sz="2800" dirty="0">
                <a:latin typeface="Arial Rounded MT Bold" panose="020F0704030504030204" pitchFamily="34" charset="0"/>
              </a:rPr>
              <a:t>19.How many employees have processed orders? </a:t>
            </a:r>
            <a:endParaRPr lang="en-IN" sz="2800" dirty="0">
              <a:latin typeface="Arial Rounded MT Bold" panose="020F0704030504030204" pitchFamily="34" charset="0"/>
            </a:endParaRPr>
          </a:p>
        </p:txBody>
      </p:sp>
      <p:pic>
        <p:nvPicPr>
          <p:cNvPr id="7" name="Picture 6">
            <a:extLst>
              <a:ext uri="{FF2B5EF4-FFF2-40B4-BE49-F238E27FC236}">
                <a16:creationId xmlns:a16="http://schemas.microsoft.com/office/drawing/2014/main" id="{75F3D245-EFD1-79E8-70A1-FB33F0AA9037}"/>
              </a:ext>
            </a:extLst>
          </p:cNvPr>
          <p:cNvPicPr>
            <a:picLocks noChangeAspect="1"/>
          </p:cNvPicPr>
          <p:nvPr/>
        </p:nvPicPr>
        <p:blipFill>
          <a:blip r:embed="rId2"/>
          <a:stretch>
            <a:fillRect/>
          </a:stretch>
        </p:blipFill>
        <p:spPr>
          <a:xfrm>
            <a:off x="1369220" y="834685"/>
            <a:ext cx="4852471" cy="582512"/>
          </a:xfrm>
          <a:prstGeom prst="rect">
            <a:avLst/>
          </a:prstGeom>
        </p:spPr>
      </p:pic>
      <p:sp>
        <p:nvSpPr>
          <p:cNvPr id="8" name="TextBox 7">
            <a:extLst>
              <a:ext uri="{FF2B5EF4-FFF2-40B4-BE49-F238E27FC236}">
                <a16:creationId xmlns:a16="http://schemas.microsoft.com/office/drawing/2014/main" id="{413F0D03-DA85-6F28-5441-993B5D27465B}"/>
              </a:ext>
            </a:extLst>
          </p:cNvPr>
          <p:cNvSpPr txBox="1"/>
          <p:nvPr/>
        </p:nvSpPr>
        <p:spPr>
          <a:xfrm>
            <a:off x="1369220" y="1494283"/>
            <a:ext cx="1494504" cy="461665"/>
          </a:xfrm>
          <a:prstGeom prst="rect">
            <a:avLst/>
          </a:prstGeom>
          <a:noFill/>
        </p:spPr>
        <p:txBody>
          <a:bodyPr wrap="square" rtlCol="0">
            <a:spAutoFit/>
          </a:bodyPr>
          <a:lstStyle/>
          <a:p>
            <a:r>
              <a:rPr lang="en-IN" sz="2400" dirty="0">
                <a:latin typeface="Arial Rounded MT Bold" panose="020F0704030504030204" pitchFamily="34" charset="0"/>
              </a:rPr>
              <a:t>output</a:t>
            </a:r>
          </a:p>
        </p:txBody>
      </p:sp>
      <p:pic>
        <p:nvPicPr>
          <p:cNvPr id="12" name="Picture 11">
            <a:extLst>
              <a:ext uri="{FF2B5EF4-FFF2-40B4-BE49-F238E27FC236}">
                <a16:creationId xmlns:a16="http://schemas.microsoft.com/office/drawing/2014/main" id="{B506EFC0-5266-9AF9-DC0F-F6F7BEAEA4AD}"/>
              </a:ext>
            </a:extLst>
          </p:cNvPr>
          <p:cNvPicPr>
            <a:picLocks noChangeAspect="1"/>
          </p:cNvPicPr>
          <p:nvPr/>
        </p:nvPicPr>
        <p:blipFill>
          <a:blip r:embed="rId3"/>
          <a:stretch>
            <a:fillRect/>
          </a:stretch>
        </p:blipFill>
        <p:spPr>
          <a:xfrm>
            <a:off x="1369219" y="2033034"/>
            <a:ext cx="1854747" cy="770089"/>
          </a:xfrm>
          <a:prstGeom prst="rect">
            <a:avLst/>
          </a:prstGeom>
        </p:spPr>
      </p:pic>
      <p:pic>
        <p:nvPicPr>
          <p:cNvPr id="14" name="Picture 13">
            <a:extLst>
              <a:ext uri="{FF2B5EF4-FFF2-40B4-BE49-F238E27FC236}">
                <a16:creationId xmlns:a16="http://schemas.microsoft.com/office/drawing/2014/main" id="{0EB51468-F45D-DBDF-EDA1-FA002BCB5CC7}"/>
              </a:ext>
            </a:extLst>
          </p:cNvPr>
          <p:cNvPicPr>
            <a:picLocks noChangeAspect="1"/>
          </p:cNvPicPr>
          <p:nvPr/>
        </p:nvPicPr>
        <p:blipFill>
          <a:blip r:embed="rId4"/>
          <a:stretch>
            <a:fillRect/>
          </a:stretch>
        </p:blipFill>
        <p:spPr>
          <a:xfrm>
            <a:off x="1356675" y="3601174"/>
            <a:ext cx="3810532" cy="1511413"/>
          </a:xfrm>
          <a:prstGeom prst="rect">
            <a:avLst/>
          </a:prstGeom>
        </p:spPr>
      </p:pic>
      <p:sp>
        <p:nvSpPr>
          <p:cNvPr id="15" name="TextBox 14">
            <a:extLst>
              <a:ext uri="{FF2B5EF4-FFF2-40B4-BE49-F238E27FC236}">
                <a16:creationId xmlns:a16="http://schemas.microsoft.com/office/drawing/2014/main" id="{4C11CEC0-DC25-3AD9-BE0F-D99DAA018364}"/>
              </a:ext>
            </a:extLst>
          </p:cNvPr>
          <p:cNvSpPr txBox="1"/>
          <p:nvPr/>
        </p:nvSpPr>
        <p:spPr>
          <a:xfrm>
            <a:off x="5987404" y="3429000"/>
            <a:ext cx="1544613" cy="523220"/>
          </a:xfrm>
          <a:prstGeom prst="rect">
            <a:avLst/>
          </a:prstGeom>
          <a:noFill/>
        </p:spPr>
        <p:txBody>
          <a:bodyPr wrap="square" rtlCol="0">
            <a:spAutoFit/>
          </a:bodyPr>
          <a:lstStyle/>
          <a:p>
            <a:r>
              <a:rPr lang="en-IN" sz="2800" dirty="0">
                <a:latin typeface="Arial Rounded MT Bold" panose="020F0704030504030204" pitchFamily="34" charset="0"/>
              </a:rPr>
              <a:t>output</a:t>
            </a:r>
          </a:p>
        </p:txBody>
      </p:sp>
      <p:pic>
        <p:nvPicPr>
          <p:cNvPr id="17" name="Picture 16">
            <a:extLst>
              <a:ext uri="{FF2B5EF4-FFF2-40B4-BE49-F238E27FC236}">
                <a16:creationId xmlns:a16="http://schemas.microsoft.com/office/drawing/2014/main" id="{2EDCC7DA-2C8A-ABFE-1A35-7FC220DF9271}"/>
              </a:ext>
            </a:extLst>
          </p:cNvPr>
          <p:cNvPicPr>
            <a:picLocks noChangeAspect="1"/>
          </p:cNvPicPr>
          <p:nvPr/>
        </p:nvPicPr>
        <p:blipFill>
          <a:blip r:embed="rId5"/>
          <a:stretch>
            <a:fillRect/>
          </a:stretch>
        </p:blipFill>
        <p:spPr>
          <a:xfrm>
            <a:off x="6096000" y="4078984"/>
            <a:ext cx="2457793" cy="2257740"/>
          </a:xfrm>
          <a:prstGeom prst="rect">
            <a:avLst/>
          </a:prstGeom>
        </p:spPr>
      </p:pic>
    </p:spTree>
    <p:extLst>
      <p:ext uri="{BB962C8B-B14F-4D97-AF65-F5344CB8AC3E}">
        <p14:creationId xmlns:p14="http://schemas.microsoft.com/office/powerpoint/2010/main" val="2701815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6E0BA-268F-17C7-BDA9-CE4FD941B4CB}"/>
              </a:ext>
            </a:extLst>
          </p:cNvPr>
          <p:cNvSpPr>
            <a:spLocks noGrp="1"/>
          </p:cNvSpPr>
          <p:nvPr>
            <p:ph type="title"/>
          </p:nvPr>
        </p:nvSpPr>
        <p:spPr>
          <a:xfrm>
            <a:off x="1283975" y="3171834"/>
            <a:ext cx="1413616" cy="395987"/>
          </a:xfrm>
        </p:spPr>
        <p:txBody>
          <a:bodyPr>
            <a:noAutofit/>
          </a:bodyPr>
          <a:lstStyle/>
          <a:p>
            <a:r>
              <a:rPr lang="en-IN" sz="2400" dirty="0">
                <a:latin typeface="Arial Rounded MT Bold" panose="020F0704030504030204" pitchFamily="34" charset="0"/>
              </a:rPr>
              <a:t>output</a:t>
            </a:r>
          </a:p>
        </p:txBody>
      </p:sp>
      <p:sp>
        <p:nvSpPr>
          <p:cNvPr id="5" name="TextBox 4">
            <a:extLst>
              <a:ext uri="{FF2B5EF4-FFF2-40B4-BE49-F238E27FC236}">
                <a16:creationId xmlns:a16="http://schemas.microsoft.com/office/drawing/2014/main" id="{A79CA4B9-2DC2-C540-C113-FEC0EE995C60}"/>
              </a:ext>
            </a:extLst>
          </p:cNvPr>
          <p:cNvSpPr txBox="1"/>
          <p:nvPr/>
        </p:nvSpPr>
        <p:spPr>
          <a:xfrm>
            <a:off x="626672" y="286895"/>
            <a:ext cx="10938655" cy="523220"/>
          </a:xfrm>
          <a:prstGeom prst="rect">
            <a:avLst/>
          </a:prstGeom>
          <a:noFill/>
        </p:spPr>
        <p:txBody>
          <a:bodyPr wrap="square">
            <a:spAutoFit/>
          </a:bodyPr>
          <a:lstStyle/>
          <a:p>
            <a:r>
              <a:rPr lang="en-US" sz="2800" dirty="0">
                <a:latin typeface="Arial Rounded MT Bold" panose="020F0704030504030204" pitchFamily="34" charset="0"/>
              </a:rPr>
              <a:t>21.What is the total sales value processed by each employee?</a:t>
            </a:r>
            <a:endParaRPr lang="en-IN" sz="2800" dirty="0">
              <a:latin typeface="Arial Rounded MT Bold" panose="020F0704030504030204" pitchFamily="34" charset="0"/>
            </a:endParaRPr>
          </a:p>
        </p:txBody>
      </p:sp>
      <p:pic>
        <p:nvPicPr>
          <p:cNvPr id="7" name="Picture 6">
            <a:extLst>
              <a:ext uri="{FF2B5EF4-FFF2-40B4-BE49-F238E27FC236}">
                <a16:creationId xmlns:a16="http://schemas.microsoft.com/office/drawing/2014/main" id="{2CDDABC1-CF6A-313A-3D1A-8584BA842FF7}"/>
              </a:ext>
            </a:extLst>
          </p:cNvPr>
          <p:cNvPicPr>
            <a:picLocks noChangeAspect="1"/>
          </p:cNvPicPr>
          <p:nvPr/>
        </p:nvPicPr>
        <p:blipFill>
          <a:blip r:embed="rId2"/>
          <a:stretch>
            <a:fillRect/>
          </a:stretch>
        </p:blipFill>
        <p:spPr>
          <a:xfrm>
            <a:off x="1283975" y="910972"/>
            <a:ext cx="5220429" cy="1907641"/>
          </a:xfrm>
          <a:prstGeom prst="rect">
            <a:avLst/>
          </a:prstGeom>
        </p:spPr>
      </p:pic>
      <p:pic>
        <p:nvPicPr>
          <p:cNvPr id="9" name="Picture 8">
            <a:extLst>
              <a:ext uri="{FF2B5EF4-FFF2-40B4-BE49-F238E27FC236}">
                <a16:creationId xmlns:a16="http://schemas.microsoft.com/office/drawing/2014/main" id="{52778C8B-3BC1-3430-8BF8-A2278178E9DD}"/>
              </a:ext>
            </a:extLst>
          </p:cNvPr>
          <p:cNvPicPr>
            <a:picLocks noChangeAspect="1"/>
          </p:cNvPicPr>
          <p:nvPr/>
        </p:nvPicPr>
        <p:blipFill>
          <a:blip r:embed="rId3"/>
          <a:stretch>
            <a:fillRect/>
          </a:stretch>
        </p:blipFill>
        <p:spPr>
          <a:xfrm>
            <a:off x="1283975" y="3521847"/>
            <a:ext cx="2216308" cy="2093541"/>
          </a:xfrm>
          <a:prstGeom prst="rect">
            <a:avLst/>
          </a:prstGeom>
        </p:spPr>
      </p:pic>
    </p:spTree>
    <p:extLst>
      <p:ext uri="{BB962C8B-B14F-4D97-AF65-F5344CB8AC3E}">
        <p14:creationId xmlns:p14="http://schemas.microsoft.com/office/powerpoint/2010/main" val="1813495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37842-A4DF-375E-1CA0-5BB2C6AEE1EF}"/>
              </a:ext>
            </a:extLst>
          </p:cNvPr>
          <p:cNvSpPr>
            <a:spLocks noGrp="1"/>
          </p:cNvSpPr>
          <p:nvPr>
            <p:ph type="title"/>
          </p:nvPr>
        </p:nvSpPr>
        <p:spPr>
          <a:xfrm>
            <a:off x="7925994" y="844386"/>
            <a:ext cx="1310560" cy="452284"/>
          </a:xfrm>
        </p:spPr>
        <p:txBody>
          <a:bodyPr>
            <a:noAutofit/>
          </a:bodyPr>
          <a:lstStyle/>
          <a:p>
            <a:r>
              <a:rPr lang="en-IN" sz="2400" dirty="0">
                <a:latin typeface="Arial Rounded MT Bold" panose="020F0704030504030204" pitchFamily="34" charset="0"/>
              </a:rPr>
              <a:t>output</a:t>
            </a:r>
          </a:p>
        </p:txBody>
      </p:sp>
      <p:sp>
        <p:nvSpPr>
          <p:cNvPr id="3" name="Text Placeholder 2">
            <a:extLst>
              <a:ext uri="{FF2B5EF4-FFF2-40B4-BE49-F238E27FC236}">
                <a16:creationId xmlns:a16="http://schemas.microsoft.com/office/drawing/2014/main" id="{4784260F-A726-97F7-F68C-2020C81A202E}"/>
              </a:ext>
            </a:extLst>
          </p:cNvPr>
          <p:cNvSpPr>
            <a:spLocks noGrp="1"/>
          </p:cNvSpPr>
          <p:nvPr>
            <p:ph type="body" idx="1"/>
          </p:nvPr>
        </p:nvSpPr>
        <p:spPr>
          <a:xfrm>
            <a:off x="511113" y="3818225"/>
            <a:ext cx="11451502" cy="700292"/>
          </a:xfrm>
        </p:spPr>
        <p:txBody>
          <a:bodyPr>
            <a:noAutofit/>
          </a:bodyPr>
          <a:lstStyle/>
          <a:p>
            <a:r>
              <a:rPr lang="en-US" sz="2800" dirty="0">
                <a:solidFill>
                  <a:schemeClr val="tx1"/>
                </a:solidFill>
                <a:latin typeface="Arial Rounded MT Bold" panose="020F0704030504030204" pitchFamily="34" charset="0"/>
              </a:rPr>
              <a:t>23.What is the relationship between quantity ordered and total rice? </a:t>
            </a:r>
            <a:endParaRPr lang="en-IN" sz="2800" dirty="0">
              <a:solidFill>
                <a:schemeClr val="tx1"/>
              </a:solidFill>
              <a:latin typeface="Arial Rounded MT Bold" panose="020F0704030504030204" pitchFamily="34" charset="0"/>
            </a:endParaRPr>
          </a:p>
          <a:p>
            <a:endParaRPr lang="en-IN" sz="2800" dirty="0">
              <a:solidFill>
                <a:schemeClr val="tx1"/>
              </a:solidFill>
              <a:latin typeface="Arial Rounded MT Bold" panose="020F0704030504030204" pitchFamily="34" charset="0"/>
            </a:endParaRPr>
          </a:p>
        </p:txBody>
      </p:sp>
      <p:sp>
        <p:nvSpPr>
          <p:cNvPr id="5" name="TextBox 4">
            <a:extLst>
              <a:ext uri="{FF2B5EF4-FFF2-40B4-BE49-F238E27FC236}">
                <a16:creationId xmlns:a16="http://schemas.microsoft.com/office/drawing/2014/main" id="{F57008DA-CFFC-FC5D-E4D8-2467E34B31C1}"/>
              </a:ext>
            </a:extLst>
          </p:cNvPr>
          <p:cNvSpPr txBox="1"/>
          <p:nvPr/>
        </p:nvSpPr>
        <p:spPr>
          <a:xfrm>
            <a:off x="661941" y="328819"/>
            <a:ext cx="10433182" cy="523220"/>
          </a:xfrm>
          <a:prstGeom prst="rect">
            <a:avLst/>
          </a:prstGeom>
          <a:noFill/>
        </p:spPr>
        <p:txBody>
          <a:bodyPr wrap="square">
            <a:spAutoFit/>
          </a:bodyPr>
          <a:lstStyle/>
          <a:p>
            <a:r>
              <a:rPr lang="en-US" sz="2800" dirty="0">
                <a:latin typeface="Arial Rounded MT Bold" panose="020F0704030504030204" pitchFamily="34" charset="0"/>
              </a:rPr>
              <a:t>22.What is the average order value handled per employee?</a:t>
            </a:r>
            <a:endParaRPr lang="en-IN" sz="2800" dirty="0">
              <a:latin typeface="Arial Rounded MT Bold" panose="020F0704030504030204" pitchFamily="34" charset="0"/>
            </a:endParaRPr>
          </a:p>
        </p:txBody>
      </p:sp>
      <p:pic>
        <p:nvPicPr>
          <p:cNvPr id="7" name="Picture 6">
            <a:extLst>
              <a:ext uri="{FF2B5EF4-FFF2-40B4-BE49-F238E27FC236}">
                <a16:creationId xmlns:a16="http://schemas.microsoft.com/office/drawing/2014/main" id="{02A8734C-B7A9-EFF5-9D33-DFF18088CCA3}"/>
              </a:ext>
            </a:extLst>
          </p:cNvPr>
          <p:cNvPicPr>
            <a:picLocks noChangeAspect="1"/>
          </p:cNvPicPr>
          <p:nvPr/>
        </p:nvPicPr>
        <p:blipFill>
          <a:blip r:embed="rId3"/>
          <a:stretch>
            <a:fillRect/>
          </a:stretch>
        </p:blipFill>
        <p:spPr>
          <a:xfrm>
            <a:off x="1312164" y="946256"/>
            <a:ext cx="5611008" cy="2427338"/>
          </a:xfrm>
          <a:prstGeom prst="rect">
            <a:avLst/>
          </a:prstGeom>
        </p:spPr>
      </p:pic>
      <p:pic>
        <p:nvPicPr>
          <p:cNvPr id="9" name="Picture 8">
            <a:extLst>
              <a:ext uri="{FF2B5EF4-FFF2-40B4-BE49-F238E27FC236}">
                <a16:creationId xmlns:a16="http://schemas.microsoft.com/office/drawing/2014/main" id="{C5517612-D50D-EC60-F606-A530DDFBDADD}"/>
              </a:ext>
            </a:extLst>
          </p:cNvPr>
          <p:cNvPicPr>
            <a:picLocks noChangeAspect="1"/>
          </p:cNvPicPr>
          <p:nvPr/>
        </p:nvPicPr>
        <p:blipFill>
          <a:blip r:embed="rId4"/>
          <a:stretch>
            <a:fillRect/>
          </a:stretch>
        </p:blipFill>
        <p:spPr>
          <a:xfrm>
            <a:off x="7925994" y="1296670"/>
            <a:ext cx="2750814" cy="2534458"/>
          </a:xfrm>
          <a:prstGeom prst="rect">
            <a:avLst/>
          </a:prstGeom>
        </p:spPr>
      </p:pic>
      <p:pic>
        <p:nvPicPr>
          <p:cNvPr id="11" name="Picture 10">
            <a:extLst>
              <a:ext uri="{FF2B5EF4-FFF2-40B4-BE49-F238E27FC236}">
                <a16:creationId xmlns:a16="http://schemas.microsoft.com/office/drawing/2014/main" id="{A44B0106-9C0D-CBB7-6B35-7ABAE470620F}"/>
              </a:ext>
            </a:extLst>
          </p:cNvPr>
          <p:cNvPicPr>
            <a:picLocks noChangeAspect="1"/>
          </p:cNvPicPr>
          <p:nvPr/>
        </p:nvPicPr>
        <p:blipFill>
          <a:blip r:embed="rId5"/>
          <a:stretch>
            <a:fillRect/>
          </a:stretch>
        </p:blipFill>
        <p:spPr>
          <a:xfrm>
            <a:off x="1357453" y="4963149"/>
            <a:ext cx="3134460" cy="792486"/>
          </a:xfrm>
          <a:prstGeom prst="rect">
            <a:avLst/>
          </a:prstGeom>
        </p:spPr>
      </p:pic>
      <p:pic>
        <p:nvPicPr>
          <p:cNvPr id="13" name="Picture 12">
            <a:extLst>
              <a:ext uri="{FF2B5EF4-FFF2-40B4-BE49-F238E27FC236}">
                <a16:creationId xmlns:a16="http://schemas.microsoft.com/office/drawing/2014/main" id="{18A829B5-BA3E-DA43-BFA1-D5C49E0002CF}"/>
              </a:ext>
            </a:extLst>
          </p:cNvPr>
          <p:cNvPicPr>
            <a:picLocks noChangeAspect="1"/>
          </p:cNvPicPr>
          <p:nvPr/>
        </p:nvPicPr>
        <p:blipFill>
          <a:blip r:embed="rId6"/>
          <a:stretch>
            <a:fillRect/>
          </a:stretch>
        </p:blipFill>
        <p:spPr>
          <a:xfrm>
            <a:off x="6818903" y="4963149"/>
            <a:ext cx="1762371" cy="1686160"/>
          </a:xfrm>
          <a:prstGeom prst="rect">
            <a:avLst/>
          </a:prstGeom>
        </p:spPr>
      </p:pic>
      <p:sp>
        <p:nvSpPr>
          <p:cNvPr id="14" name="TextBox 13">
            <a:extLst>
              <a:ext uri="{FF2B5EF4-FFF2-40B4-BE49-F238E27FC236}">
                <a16:creationId xmlns:a16="http://schemas.microsoft.com/office/drawing/2014/main" id="{524A9755-3F78-2C06-E1A2-ACA61228C2BA}"/>
              </a:ext>
            </a:extLst>
          </p:cNvPr>
          <p:cNvSpPr txBox="1"/>
          <p:nvPr/>
        </p:nvSpPr>
        <p:spPr>
          <a:xfrm>
            <a:off x="5405860" y="4844244"/>
            <a:ext cx="1582994" cy="461665"/>
          </a:xfrm>
          <a:prstGeom prst="rect">
            <a:avLst/>
          </a:prstGeom>
          <a:noFill/>
        </p:spPr>
        <p:txBody>
          <a:bodyPr wrap="square" rtlCol="0">
            <a:spAutoFit/>
          </a:bodyPr>
          <a:lstStyle/>
          <a:p>
            <a:r>
              <a:rPr lang="en-IN" sz="2400" dirty="0">
                <a:latin typeface="Arial Rounded MT Bold" panose="020F0704030504030204" pitchFamily="34" charset="0"/>
              </a:rPr>
              <a:t>output</a:t>
            </a:r>
          </a:p>
        </p:txBody>
      </p:sp>
    </p:spTree>
    <p:extLst>
      <p:ext uri="{BB962C8B-B14F-4D97-AF65-F5344CB8AC3E}">
        <p14:creationId xmlns:p14="http://schemas.microsoft.com/office/powerpoint/2010/main" val="3012892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EDC63-72E9-EB1F-A89D-13917B0527FF}"/>
              </a:ext>
            </a:extLst>
          </p:cNvPr>
          <p:cNvSpPr>
            <a:spLocks noGrp="1"/>
          </p:cNvSpPr>
          <p:nvPr>
            <p:ph type="title"/>
          </p:nvPr>
        </p:nvSpPr>
        <p:spPr>
          <a:xfrm>
            <a:off x="659505" y="303362"/>
            <a:ext cx="10996456" cy="550474"/>
          </a:xfrm>
        </p:spPr>
        <p:txBody>
          <a:bodyPr>
            <a:noAutofit/>
          </a:bodyPr>
          <a:lstStyle/>
          <a:p>
            <a:r>
              <a:rPr lang="en-US" sz="3200" dirty="0">
                <a:latin typeface="Arial Rounded MT Bold" panose="020F0704030504030204" pitchFamily="34" charset="0"/>
              </a:rPr>
              <a:t>24.What is the average quantity ordered per product? </a:t>
            </a:r>
            <a:endParaRPr lang="en-IN" sz="3200" dirty="0">
              <a:latin typeface="Arial Rounded MT Bold" panose="020F0704030504030204" pitchFamily="34" charset="0"/>
            </a:endParaRPr>
          </a:p>
        </p:txBody>
      </p:sp>
      <p:sp>
        <p:nvSpPr>
          <p:cNvPr id="3" name="Text Placeholder 2">
            <a:extLst>
              <a:ext uri="{FF2B5EF4-FFF2-40B4-BE49-F238E27FC236}">
                <a16:creationId xmlns:a16="http://schemas.microsoft.com/office/drawing/2014/main" id="{4E634BF5-4F5E-54F9-458E-FAEDECF88CC4}"/>
              </a:ext>
            </a:extLst>
          </p:cNvPr>
          <p:cNvSpPr>
            <a:spLocks noGrp="1"/>
          </p:cNvSpPr>
          <p:nvPr>
            <p:ph type="body" idx="1"/>
          </p:nvPr>
        </p:nvSpPr>
        <p:spPr>
          <a:xfrm>
            <a:off x="1140502" y="2622431"/>
            <a:ext cx="1804138" cy="572757"/>
          </a:xfrm>
        </p:spPr>
        <p:txBody>
          <a:bodyPr>
            <a:normAutofit/>
          </a:bodyPr>
          <a:lstStyle/>
          <a:p>
            <a:r>
              <a:rPr lang="en-IN" dirty="0">
                <a:solidFill>
                  <a:schemeClr val="tx1"/>
                </a:solidFill>
                <a:latin typeface="Arial Rounded MT Bold" panose="020F0704030504030204" pitchFamily="34" charset="0"/>
              </a:rPr>
              <a:t>output</a:t>
            </a:r>
          </a:p>
        </p:txBody>
      </p:sp>
      <p:pic>
        <p:nvPicPr>
          <p:cNvPr id="15" name="Picture 14">
            <a:extLst>
              <a:ext uri="{FF2B5EF4-FFF2-40B4-BE49-F238E27FC236}">
                <a16:creationId xmlns:a16="http://schemas.microsoft.com/office/drawing/2014/main" id="{D5856379-F9FC-0CDA-609E-8064E1A17754}"/>
              </a:ext>
            </a:extLst>
          </p:cNvPr>
          <p:cNvPicPr>
            <a:picLocks noChangeAspect="1"/>
          </p:cNvPicPr>
          <p:nvPr/>
        </p:nvPicPr>
        <p:blipFill>
          <a:blip r:embed="rId2"/>
          <a:stretch>
            <a:fillRect/>
          </a:stretch>
        </p:blipFill>
        <p:spPr>
          <a:xfrm>
            <a:off x="1338260" y="955102"/>
            <a:ext cx="5040746" cy="1545279"/>
          </a:xfrm>
          <a:prstGeom prst="rect">
            <a:avLst/>
          </a:prstGeom>
        </p:spPr>
      </p:pic>
      <p:pic>
        <p:nvPicPr>
          <p:cNvPr id="17" name="Picture 16">
            <a:extLst>
              <a:ext uri="{FF2B5EF4-FFF2-40B4-BE49-F238E27FC236}">
                <a16:creationId xmlns:a16="http://schemas.microsoft.com/office/drawing/2014/main" id="{5D3BFF3B-8AC0-B171-CD0C-8FFC0A6E71A8}"/>
              </a:ext>
            </a:extLst>
          </p:cNvPr>
          <p:cNvPicPr>
            <a:picLocks noChangeAspect="1"/>
          </p:cNvPicPr>
          <p:nvPr/>
        </p:nvPicPr>
        <p:blipFill>
          <a:blip r:embed="rId3"/>
          <a:stretch>
            <a:fillRect/>
          </a:stretch>
        </p:blipFill>
        <p:spPr>
          <a:xfrm>
            <a:off x="1338259" y="3317238"/>
            <a:ext cx="2463625" cy="2376552"/>
          </a:xfrm>
          <a:prstGeom prst="rect">
            <a:avLst/>
          </a:prstGeom>
        </p:spPr>
      </p:pic>
    </p:spTree>
    <p:extLst>
      <p:ext uri="{BB962C8B-B14F-4D97-AF65-F5344CB8AC3E}">
        <p14:creationId xmlns:p14="http://schemas.microsoft.com/office/powerpoint/2010/main" val="3084260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BBCB0-A72E-1763-29EB-3CFF04CA46B6}"/>
              </a:ext>
            </a:extLst>
          </p:cNvPr>
          <p:cNvSpPr>
            <a:spLocks noGrp="1"/>
          </p:cNvSpPr>
          <p:nvPr>
            <p:ph type="title"/>
          </p:nvPr>
        </p:nvSpPr>
        <p:spPr>
          <a:xfrm>
            <a:off x="1375599" y="3129262"/>
            <a:ext cx="1529691" cy="560438"/>
          </a:xfrm>
        </p:spPr>
        <p:txBody>
          <a:bodyPr>
            <a:normAutofit/>
          </a:bodyPr>
          <a:lstStyle/>
          <a:p>
            <a:r>
              <a:rPr lang="en-IN" sz="2400" dirty="0">
                <a:latin typeface="Arial Rounded MT Bold" panose="020F0704030504030204" pitchFamily="34" charset="0"/>
              </a:rPr>
              <a:t>0utput</a:t>
            </a:r>
          </a:p>
        </p:txBody>
      </p:sp>
      <p:sp>
        <p:nvSpPr>
          <p:cNvPr id="5" name="TextBox 4">
            <a:extLst>
              <a:ext uri="{FF2B5EF4-FFF2-40B4-BE49-F238E27FC236}">
                <a16:creationId xmlns:a16="http://schemas.microsoft.com/office/drawing/2014/main" id="{86946855-86A2-19F6-4BFC-0CF32124E0E0}"/>
              </a:ext>
            </a:extLst>
          </p:cNvPr>
          <p:cNvSpPr txBox="1"/>
          <p:nvPr/>
        </p:nvSpPr>
        <p:spPr>
          <a:xfrm>
            <a:off x="707009" y="344535"/>
            <a:ext cx="11095349" cy="523220"/>
          </a:xfrm>
          <a:prstGeom prst="rect">
            <a:avLst/>
          </a:prstGeom>
          <a:noFill/>
        </p:spPr>
        <p:txBody>
          <a:bodyPr wrap="square">
            <a:spAutoFit/>
          </a:bodyPr>
          <a:lstStyle/>
          <a:p>
            <a:r>
              <a:rPr lang="en-US" sz="2800" dirty="0">
                <a:latin typeface="Arial Rounded MT Bold" panose="020F0704030504030204" pitchFamily="34" charset="0"/>
              </a:rPr>
              <a:t>25.How does the unit price vary across products and orders? </a:t>
            </a:r>
            <a:endParaRPr lang="en-IN" sz="2800" dirty="0">
              <a:latin typeface="Arial Rounded MT Bold" panose="020F0704030504030204" pitchFamily="34" charset="0"/>
            </a:endParaRPr>
          </a:p>
        </p:txBody>
      </p:sp>
      <p:pic>
        <p:nvPicPr>
          <p:cNvPr id="7" name="Picture 6">
            <a:extLst>
              <a:ext uri="{FF2B5EF4-FFF2-40B4-BE49-F238E27FC236}">
                <a16:creationId xmlns:a16="http://schemas.microsoft.com/office/drawing/2014/main" id="{4372A58A-64C1-0DCC-7302-A6B8F19C166D}"/>
              </a:ext>
            </a:extLst>
          </p:cNvPr>
          <p:cNvPicPr>
            <a:picLocks noChangeAspect="1"/>
          </p:cNvPicPr>
          <p:nvPr/>
        </p:nvPicPr>
        <p:blipFill>
          <a:blip r:embed="rId2"/>
          <a:stretch>
            <a:fillRect/>
          </a:stretch>
        </p:blipFill>
        <p:spPr>
          <a:xfrm>
            <a:off x="1375599" y="988149"/>
            <a:ext cx="4317833" cy="2141113"/>
          </a:xfrm>
          <a:prstGeom prst="rect">
            <a:avLst/>
          </a:prstGeom>
        </p:spPr>
      </p:pic>
      <p:pic>
        <p:nvPicPr>
          <p:cNvPr id="9" name="Picture 8">
            <a:extLst>
              <a:ext uri="{FF2B5EF4-FFF2-40B4-BE49-F238E27FC236}">
                <a16:creationId xmlns:a16="http://schemas.microsoft.com/office/drawing/2014/main" id="{190F1900-F04F-F6C8-96E7-197FEF2DF82A}"/>
              </a:ext>
            </a:extLst>
          </p:cNvPr>
          <p:cNvPicPr>
            <a:picLocks noChangeAspect="1"/>
          </p:cNvPicPr>
          <p:nvPr/>
        </p:nvPicPr>
        <p:blipFill>
          <a:blip r:embed="rId3"/>
          <a:stretch>
            <a:fillRect/>
          </a:stretch>
        </p:blipFill>
        <p:spPr>
          <a:xfrm>
            <a:off x="1375599" y="3819037"/>
            <a:ext cx="3922608" cy="2314898"/>
          </a:xfrm>
          <a:prstGeom prst="rect">
            <a:avLst/>
          </a:prstGeom>
        </p:spPr>
      </p:pic>
    </p:spTree>
    <p:extLst>
      <p:ext uri="{BB962C8B-B14F-4D97-AF65-F5344CB8AC3E}">
        <p14:creationId xmlns:p14="http://schemas.microsoft.com/office/powerpoint/2010/main" val="1299996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DB6472D-7D62-05AA-9D8D-D29A817939A0}"/>
              </a:ext>
            </a:extLst>
          </p:cNvPr>
          <p:cNvSpPr>
            <a:spLocks noGrp="1"/>
          </p:cNvSpPr>
          <p:nvPr>
            <p:ph type="body" idx="1"/>
          </p:nvPr>
        </p:nvSpPr>
        <p:spPr>
          <a:xfrm>
            <a:off x="5668258" y="3429000"/>
            <a:ext cx="6288997" cy="2607955"/>
          </a:xfrm>
        </p:spPr>
        <p:txBody>
          <a:bodyPr>
            <a:normAutofit fontScale="92500"/>
          </a:bodyPr>
          <a:lstStyle/>
          <a:p>
            <a:r>
              <a:rPr lang="en-IN" sz="3200" dirty="0">
                <a:solidFill>
                  <a:schemeClr val="tx1"/>
                </a:solidFill>
                <a:latin typeface="Arial Rounded MT Bold" panose="020F0704030504030204" pitchFamily="34" charset="0"/>
              </a:rPr>
              <a:t>Team Members:</a:t>
            </a:r>
          </a:p>
          <a:p>
            <a:pPr fontAlgn="ctr">
              <a:lnSpc>
                <a:spcPct val="100000"/>
              </a:lnSpc>
            </a:pPr>
            <a:r>
              <a:rPr lang="en-IN" sz="4000" dirty="0">
                <a:solidFill>
                  <a:schemeClr val="tx1"/>
                </a:solidFill>
                <a:latin typeface="Arial Rounded MT Bold" panose="020F0704030504030204" pitchFamily="34" charset="0"/>
              </a:rPr>
              <a:t>               </a:t>
            </a:r>
            <a:r>
              <a:rPr lang="en-IN" sz="2600" b="1" dirty="0">
                <a:solidFill>
                  <a:schemeClr val="tx1"/>
                </a:solidFill>
                <a:latin typeface="Arial Rounded MT Bold" panose="020F0704030504030204" pitchFamily="34" charset="0"/>
              </a:rPr>
              <a:t>Bode Jagadish </a:t>
            </a:r>
            <a:r>
              <a:rPr lang="en-IN" sz="2600" b="1" dirty="0" err="1">
                <a:solidFill>
                  <a:schemeClr val="tx1"/>
                </a:solidFill>
                <a:latin typeface="Arial Rounded MT Bold" panose="020F0704030504030204" pitchFamily="34" charset="0"/>
              </a:rPr>
              <a:t>kumar</a:t>
            </a:r>
            <a:r>
              <a:rPr lang="en-IN" sz="2600" b="1" dirty="0">
                <a:solidFill>
                  <a:schemeClr val="tx1"/>
                </a:solidFill>
                <a:latin typeface="Arial Rounded MT Bold" panose="020F0704030504030204" pitchFamily="34" charset="0"/>
              </a:rPr>
              <a:t> </a:t>
            </a:r>
          </a:p>
          <a:p>
            <a:pPr fontAlgn="ctr">
              <a:lnSpc>
                <a:spcPct val="100000"/>
              </a:lnSpc>
            </a:pPr>
            <a:r>
              <a:rPr lang="en-IN" sz="2600" b="1" dirty="0">
                <a:solidFill>
                  <a:schemeClr val="tx1"/>
                </a:solidFill>
                <a:latin typeface="Arial Rounded MT Bold" panose="020F0704030504030204" pitchFamily="34" charset="0"/>
              </a:rPr>
              <a:t>                        </a:t>
            </a:r>
            <a:r>
              <a:rPr lang="en-IN" sz="2600" b="1" dirty="0" err="1">
                <a:solidFill>
                  <a:schemeClr val="tx1"/>
                </a:solidFill>
                <a:latin typeface="Arial Rounded MT Bold" panose="020F0704030504030204" pitchFamily="34" charset="0"/>
              </a:rPr>
              <a:t>Tripurarm</a:t>
            </a:r>
            <a:r>
              <a:rPr lang="en-IN" sz="2600" b="1" dirty="0">
                <a:solidFill>
                  <a:schemeClr val="tx1"/>
                </a:solidFill>
                <a:latin typeface="Arial Rounded MT Bold" panose="020F0704030504030204" pitchFamily="34" charset="0"/>
              </a:rPr>
              <a:t> Rudra Reddy </a:t>
            </a:r>
          </a:p>
          <a:p>
            <a:pPr fontAlgn="ctr">
              <a:lnSpc>
                <a:spcPct val="100000"/>
              </a:lnSpc>
            </a:pPr>
            <a:r>
              <a:rPr lang="en-IN" sz="2600" b="1" dirty="0">
                <a:solidFill>
                  <a:schemeClr val="tx1"/>
                </a:solidFill>
                <a:latin typeface="Arial Rounded MT Bold" panose="020F0704030504030204" pitchFamily="34" charset="0"/>
              </a:rPr>
              <a:t>                        </a:t>
            </a:r>
            <a:r>
              <a:rPr lang="en-IN" sz="2600" b="1" dirty="0" err="1">
                <a:solidFill>
                  <a:schemeClr val="tx1"/>
                </a:solidFill>
                <a:latin typeface="Arial Rounded MT Bold" panose="020F0704030504030204" pitchFamily="34" charset="0"/>
              </a:rPr>
              <a:t>Likhitapudi</a:t>
            </a:r>
            <a:r>
              <a:rPr lang="en-IN" sz="2600" b="1" dirty="0">
                <a:solidFill>
                  <a:schemeClr val="tx1"/>
                </a:solidFill>
                <a:latin typeface="Arial Rounded MT Bold" panose="020F0704030504030204" pitchFamily="34" charset="0"/>
              </a:rPr>
              <a:t> </a:t>
            </a:r>
            <a:r>
              <a:rPr lang="en-IN" sz="2600" b="1" dirty="0" err="1">
                <a:solidFill>
                  <a:schemeClr val="tx1"/>
                </a:solidFill>
                <a:latin typeface="Arial Rounded MT Bold" panose="020F0704030504030204" pitchFamily="34" charset="0"/>
              </a:rPr>
              <a:t>JoshiKanth</a:t>
            </a:r>
            <a:endParaRPr lang="en-IN" sz="2600" b="1" dirty="0">
              <a:solidFill>
                <a:schemeClr val="tx1"/>
              </a:solidFill>
              <a:latin typeface="Arial Rounded MT Bold" panose="020F0704030504030204" pitchFamily="34" charset="0"/>
            </a:endParaRPr>
          </a:p>
          <a:p>
            <a:endParaRPr lang="en-IN" sz="4000" dirty="0">
              <a:solidFill>
                <a:schemeClr val="tx1"/>
              </a:solidFill>
              <a:latin typeface="Arial Rounded MT Bold" panose="020F0704030504030204" pitchFamily="34" charset="0"/>
            </a:endParaRPr>
          </a:p>
          <a:p>
            <a:endParaRPr lang="en-IN" sz="4000" dirty="0">
              <a:solidFill>
                <a:schemeClr val="tx1"/>
              </a:solidFill>
              <a:latin typeface="Arial Rounded MT Bold" panose="020F0704030504030204" pitchFamily="34" charset="0"/>
            </a:endParaRPr>
          </a:p>
          <a:p>
            <a:endParaRPr lang="en-IN" sz="4000" dirty="0">
              <a:solidFill>
                <a:schemeClr val="tx1"/>
              </a:solidFill>
              <a:latin typeface="Arial Rounded MT Bold" panose="020F0704030504030204" pitchFamily="34" charset="0"/>
            </a:endParaRPr>
          </a:p>
          <a:p>
            <a:endParaRPr lang="en-IN" sz="4000" dirty="0">
              <a:solidFill>
                <a:schemeClr val="tx1"/>
              </a:solidFill>
              <a:latin typeface="Arial Rounded MT Bold" panose="020F0704030504030204" pitchFamily="34" charset="0"/>
            </a:endParaRPr>
          </a:p>
        </p:txBody>
      </p:sp>
      <p:pic>
        <p:nvPicPr>
          <p:cNvPr id="5" name="Picture 4">
            <a:extLst>
              <a:ext uri="{FF2B5EF4-FFF2-40B4-BE49-F238E27FC236}">
                <a16:creationId xmlns:a16="http://schemas.microsoft.com/office/drawing/2014/main" id="{4847B38D-CD1F-C507-AC26-D59129ED3DD1}"/>
              </a:ext>
            </a:extLst>
          </p:cNvPr>
          <p:cNvPicPr>
            <a:picLocks noChangeAspect="1"/>
          </p:cNvPicPr>
          <p:nvPr/>
        </p:nvPicPr>
        <p:blipFill>
          <a:blip r:embed="rId2">
            <a:duotone>
              <a:prstClr val="black"/>
              <a:schemeClr val="accent4">
                <a:tint val="45000"/>
                <a:satMod val="400000"/>
              </a:schemeClr>
            </a:duotone>
            <a:extLst>
              <a:ext uri="{837473B0-CC2E-450A-ABE3-18F120FF3D39}">
                <a1611:picAttrSrcUrl xmlns:a1611="http://schemas.microsoft.com/office/drawing/2016/11/main" r:id="rId3"/>
              </a:ext>
            </a:extLst>
          </a:blip>
          <a:stretch>
            <a:fillRect/>
          </a:stretch>
        </p:blipFill>
        <p:spPr>
          <a:xfrm>
            <a:off x="0" y="0"/>
            <a:ext cx="5876925" cy="6096000"/>
          </a:xfrm>
          <a:prstGeom prst="rect">
            <a:avLst/>
          </a:prstGeom>
        </p:spPr>
      </p:pic>
    </p:spTree>
    <p:extLst>
      <p:ext uri="{BB962C8B-B14F-4D97-AF65-F5344CB8AC3E}">
        <p14:creationId xmlns:p14="http://schemas.microsoft.com/office/powerpoint/2010/main" val="1278973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a:extLst>
            <a:ext uri="{FF2B5EF4-FFF2-40B4-BE49-F238E27FC236}">
              <a16:creationId xmlns:a16="http://schemas.microsoft.com/office/drawing/2014/main" id="{F3039048-2BB1-B8DE-73A4-B6B4D261074F}"/>
            </a:ext>
          </a:extLst>
        </p:cNvPr>
        <p:cNvGrpSpPr/>
        <p:nvPr/>
      </p:nvGrpSpPr>
      <p:grpSpPr>
        <a:xfrm>
          <a:off x="0" y="0"/>
          <a:ext cx="0" cy="0"/>
          <a:chOff x="0" y="0"/>
          <a:chExt cx="0" cy="0"/>
        </a:xfrm>
      </p:grpSpPr>
      <p:sp>
        <p:nvSpPr>
          <p:cNvPr id="104" name="Google Shape;104;p3">
            <a:extLst>
              <a:ext uri="{FF2B5EF4-FFF2-40B4-BE49-F238E27FC236}">
                <a16:creationId xmlns:a16="http://schemas.microsoft.com/office/drawing/2014/main" id="{7F27B965-F5EF-41BD-E8E5-9EB135EF4DA3}"/>
              </a:ext>
            </a:extLst>
          </p:cNvPr>
          <p:cNvSpPr txBox="1"/>
          <p:nvPr/>
        </p:nvSpPr>
        <p:spPr>
          <a:xfrm>
            <a:off x="934064" y="471948"/>
            <a:ext cx="10585752" cy="923289"/>
          </a:xfrm>
          <a:prstGeom prst="rect">
            <a:avLst/>
          </a:prstGeom>
          <a:noFill/>
          <a:ln>
            <a:noFill/>
          </a:ln>
        </p:spPr>
        <p:txBody>
          <a:bodyPr spcFirstLastPara="1" wrap="square" lIns="91425" tIns="45700" rIns="91425" bIns="45700" anchor="t" anchorCtr="0">
            <a:spAutoFit/>
          </a:bodyPr>
          <a:lstStyle/>
          <a:p>
            <a:pPr lvl="0" algn="ctr">
              <a:buClr>
                <a:schemeClr val="dk1"/>
              </a:buClr>
              <a:buSzPts val="1800"/>
            </a:pPr>
            <a:r>
              <a:rPr lang="en-US" sz="3600" dirty="0">
                <a:solidFill>
                  <a:schemeClr val="tx1"/>
                </a:solidFill>
                <a:latin typeface="Arial Rounded MT Bold" panose="020F0704030504030204" pitchFamily="34" charset="0"/>
                <a:ea typeface="Calibri" panose="020F0502020204030204" pitchFamily="34" charset="0"/>
                <a:cs typeface="Calibri" panose="020F0502020204030204" pitchFamily="34" charset="0"/>
                <a:sym typeface="Calibri"/>
              </a:rPr>
              <a:t>Tables</a:t>
            </a:r>
            <a:r>
              <a:rPr lang="en-US" sz="2800" dirty="0">
                <a:solidFill>
                  <a:schemeClr val="tx1"/>
                </a:solidFill>
                <a:latin typeface="Bell MT" panose="02020503060305020303" pitchFamily="18" charset="0"/>
                <a:ea typeface="Calibri" panose="020F0502020204030204" pitchFamily="34" charset="0"/>
                <a:cs typeface="Calibri" panose="020F0502020204030204" pitchFamily="34" charset="0"/>
                <a:sym typeface="Calibri"/>
              </a:rPr>
              <a:t> </a:t>
            </a:r>
          </a:p>
          <a:p>
            <a:pPr lvl="0" algn="just">
              <a:buClr>
                <a:schemeClr val="dk1"/>
              </a:buClr>
              <a:buSzPts val="1800"/>
            </a:pPr>
            <a:endParaRPr lang="en-IN" sz="1800" strike="noStrike" cap="none" dirty="0">
              <a:solidFill>
                <a:schemeClr val="bg1"/>
              </a:solidFill>
              <a:latin typeface="Calibri" panose="020F0502020204030204" pitchFamily="34" charset="0"/>
              <a:ea typeface="Calibri" panose="020F0502020204030204" pitchFamily="34" charset="0"/>
              <a:cs typeface="Calibri" panose="020F0502020204030204" pitchFamily="34" charset="0"/>
              <a:sym typeface="Calibri"/>
            </a:endParaRPr>
          </a:p>
        </p:txBody>
      </p:sp>
      <p:sp>
        <p:nvSpPr>
          <p:cNvPr id="6" name="TextBox 5">
            <a:extLst>
              <a:ext uri="{FF2B5EF4-FFF2-40B4-BE49-F238E27FC236}">
                <a16:creationId xmlns:a16="http://schemas.microsoft.com/office/drawing/2014/main" id="{FC0F19AE-C410-58A9-900B-1D9AF753708D}"/>
              </a:ext>
            </a:extLst>
          </p:cNvPr>
          <p:cNvSpPr txBox="1"/>
          <p:nvPr/>
        </p:nvSpPr>
        <p:spPr>
          <a:xfrm>
            <a:off x="934064" y="4232488"/>
            <a:ext cx="10087897" cy="523220"/>
          </a:xfrm>
          <a:prstGeom prst="rect">
            <a:avLst/>
          </a:prstGeom>
          <a:noFill/>
        </p:spPr>
        <p:txBody>
          <a:bodyPr wrap="square" rtlCol="0">
            <a:spAutoFit/>
          </a:bodyPr>
          <a:lstStyle/>
          <a:p>
            <a:r>
              <a:rPr lang="en-US" sz="2800" dirty="0">
                <a:latin typeface="Bell MT" panose="02020503060305020303" pitchFamily="18" charset="0"/>
              </a:rPr>
              <a:t>.</a:t>
            </a:r>
            <a:endParaRPr lang="en-IN" sz="2800" dirty="0">
              <a:latin typeface="Bell MT" panose="02020503060305020303" pitchFamily="18" charset="0"/>
            </a:endParaRPr>
          </a:p>
        </p:txBody>
      </p:sp>
      <p:sp>
        <p:nvSpPr>
          <p:cNvPr id="7" name="TextBox 6">
            <a:extLst>
              <a:ext uri="{FF2B5EF4-FFF2-40B4-BE49-F238E27FC236}">
                <a16:creationId xmlns:a16="http://schemas.microsoft.com/office/drawing/2014/main" id="{12829D82-5DD1-AED4-3035-3BFFD452865C}"/>
              </a:ext>
            </a:extLst>
          </p:cNvPr>
          <p:cNvSpPr txBox="1"/>
          <p:nvPr/>
        </p:nvSpPr>
        <p:spPr>
          <a:xfrm>
            <a:off x="248978" y="1442656"/>
            <a:ext cx="4467849" cy="523220"/>
          </a:xfrm>
          <a:prstGeom prst="rect">
            <a:avLst/>
          </a:prstGeom>
          <a:noFill/>
        </p:spPr>
        <p:txBody>
          <a:bodyPr wrap="square" rtlCol="0">
            <a:spAutoFit/>
          </a:bodyPr>
          <a:lstStyle/>
          <a:p>
            <a:r>
              <a:rPr lang="en-IN" sz="2800" dirty="0">
                <a:latin typeface="Arial Rounded MT Bold" panose="020F0704030504030204" pitchFamily="34" charset="0"/>
              </a:rPr>
              <a:t>Suppliers Table</a:t>
            </a:r>
          </a:p>
        </p:txBody>
      </p:sp>
      <p:sp>
        <p:nvSpPr>
          <p:cNvPr id="10" name="TextBox 9">
            <a:extLst>
              <a:ext uri="{FF2B5EF4-FFF2-40B4-BE49-F238E27FC236}">
                <a16:creationId xmlns:a16="http://schemas.microsoft.com/office/drawing/2014/main" id="{84F6EE7B-9EAE-7735-FE31-111C3A994213}"/>
              </a:ext>
            </a:extLst>
          </p:cNvPr>
          <p:cNvSpPr txBox="1"/>
          <p:nvPr/>
        </p:nvSpPr>
        <p:spPr>
          <a:xfrm>
            <a:off x="6294596" y="1399718"/>
            <a:ext cx="4054893" cy="523220"/>
          </a:xfrm>
          <a:prstGeom prst="rect">
            <a:avLst/>
          </a:prstGeom>
          <a:noFill/>
        </p:spPr>
        <p:txBody>
          <a:bodyPr wrap="square" rtlCol="0">
            <a:spAutoFit/>
          </a:bodyPr>
          <a:lstStyle/>
          <a:p>
            <a:r>
              <a:rPr lang="en-IN" sz="2800" dirty="0">
                <a:latin typeface="Arial Rounded MT Bold" panose="020F0704030504030204" pitchFamily="34" charset="0"/>
              </a:rPr>
              <a:t>Products Table</a:t>
            </a:r>
          </a:p>
        </p:txBody>
      </p:sp>
      <p:sp>
        <p:nvSpPr>
          <p:cNvPr id="13" name="TextBox 12">
            <a:extLst>
              <a:ext uri="{FF2B5EF4-FFF2-40B4-BE49-F238E27FC236}">
                <a16:creationId xmlns:a16="http://schemas.microsoft.com/office/drawing/2014/main" id="{AFBD5D06-2FBC-AE2E-58D7-F3FFC0F149F0}"/>
              </a:ext>
            </a:extLst>
          </p:cNvPr>
          <p:cNvSpPr txBox="1"/>
          <p:nvPr/>
        </p:nvSpPr>
        <p:spPr>
          <a:xfrm>
            <a:off x="438446" y="3839576"/>
            <a:ext cx="3238007" cy="523220"/>
          </a:xfrm>
          <a:prstGeom prst="rect">
            <a:avLst/>
          </a:prstGeom>
          <a:noFill/>
        </p:spPr>
        <p:txBody>
          <a:bodyPr wrap="square" rtlCol="0">
            <a:spAutoFit/>
          </a:bodyPr>
          <a:lstStyle/>
          <a:p>
            <a:r>
              <a:rPr lang="en-IN" sz="2800" dirty="0">
                <a:latin typeface="Arial Rounded MT Bold" panose="020F0704030504030204" pitchFamily="34" charset="0"/>
              </a:rPr>
              <a:t>Employees Table</a:t>
            </a:r>
          </a:p>
        </p:txBody>
      </p:sp>
      <p:sp>
        <p:nvSpPr>
          <p:cNvPr id="17" name="TextBox 16">
            <a:extLst>
              <a:ext uri="{FF2B5EF4-FFF2-40B4-BE49-F238E27FC236}">
                <a16:creationId xmlns:a16="http://schemas.microsoft.com/office/drawing/2014/main" id="{72B312FD-4F4A-72BE-E6F9-A04DE3BEA1CF}"/>
              </a:ext>
            </a:extLst>
          </p:cNvPr>
          <p:cNvSpPr txBox="1"/>
          <p:nvPr/>
        </p:nvSpPr>
        <p:spPr>
          <a:xfrm>
            <a:off x="6397611" y="3889847"/>
            <a:ext cx="4235876" cy="523220"/>
          </a:xfrm>
          <a:prstGeom prst="rect">
            <a:avLst/>
          </a:prstGeom>
          <a:noFill/>
        </p:spPr>
        <p:txBody>
          <a:bodyPr wrap="square" rtlCol="0">
            <a:spAutoFit/>
          </a:bodyPr>
          <a:lstStyle/>
          <a:p>
            <a:r>
              <a:rPr lang="en-IN" sz="2800" dirty="0">
                <a:latin typeface="Arial Rounded MT Bold" panose="020F0704030504030204" pitchFamily="34" charset="0"/>
              </a:rPr>
              <a:t>Customers Table</a:t>
            </a:r>
          </a:p>
        </p:txBody>
      </p:sp>
      <p:pic>
        <p:nvPicPr>
          <p:cNvPr id="19" name="Picture 18">
            <a:extLst>
              <a:ext uri="{FF2B5EF4-FFF2-40B4-BE49-F238E27FC236}">
                <a16:creationId xmlns:a16="http://schemas.microsoft.com/office/drawing/2014/main" id="{11D93F18-381F-4F6F-FAEA-740F47F5A688}"/>
              </a:ext>
            </a:extLst>
          </p:cNvPr>
          <p:cNvPicPr>
            <a:picLocks noChangeAspect="1"/>
          </p:cNvPicPr>
          <p:nvPr/>
        </p:nvPicPr>
        <p:blipFill>
          <a:blip r:embed="rId3"/>
          <a:stretch>
            <a:fillRect/>
          </a:stretch>
        </p:blipFill>
        <p:spPr>
          <a:xfrm>
            <a:off x="309970" y="2095642"/>
            <a:ext cx="4675543" cy="1333358"/>
          </a:xfrm>
          <a:prstGeom prst="rect">
            <a:avLst/>
          </a:prstGeom>
        </p:spPr>
      </p:pic>
      <p:pic>
        <p:nvPicPr>
          <p:cNvPr id="21" name="Picture 20">
            <a:extLst>
              <a:ext uri="{FF2B5EF4-FFF2-40B4-BE49-F238E27FC236}">
                <a16:creationId xmlns:a16="http://schemas.microsoft.com/office/drawing/2014/main" id="{A75A4314-9070-C404-BA5A-B67C03F6E9A0}"/>
              </a:ext>
            </a:extLst>
          </p:cNvPr>
          <p:cNvPicPr>
            <a:picLocks noChangeAspect="1"/>
          </p:cNvPicPr>
          <p:nvPr/>
        </p:nvPicPr>
        <p:blipFill>
          <a:blip r:embed="rId4"/>
          <a:stretch>
            <a:fillRect/>
          </a:stretch>
        </p:blipFill>
        <p:spPr>
          <a:xfrm>
            <a:off x="5978012" y="2011758"/>
            <a:ext cx="4916090" cy="1520325"/>
          </a:xfrm>
          <a:prstGeom prst="rect">
            <a:avLst/>
          </a:prstGeom>
        </p:spPr>
      </p:pic>
      <p:pic>
        <p:nvPicPr>
          <p:cNvPr id="23" name="Picture 22">
            <a:extLst>
              <a:ext uri="{FF2B5EF4-FFF2-40B4-BE49-F238E27FC236}">
                <a16:creationId xmlns:a16="http://schemas.microsoft.com/office/drawing/2014/main" id="{9254454C-518F-FFCD-9B58-CF13A93DE71F}"/>
              </a:ext>
            </a:extLst>
          </p:cNvPr>
          <p:cNvPicPr>
            <a:picLocks noChangeAspect="1"/>
          </p:cNvPicPr>
          <p:nvPr/>
        </p:nvPicPr>
        <p:blipFill>
          <a:blip r:embed="rId5"/>
          <a:stretch>
            <a:fillRect/>
          </a:stretch>
        </p:blipFill>
        <p:spPr>
          <a:xfrm>
            <a:off x="248978" y="4599544"/>
            <a:ext cx="5124300" cy="1333358"/>
          </a:xfrm>
          <a:prstGeom prst="rect">
            <a:avLst/>
          </a:prstGeom>
        </p:spPr>
      </p:pic>
      <p:pic>
        <p:nvPicPr>
          <p:cNvPr id="25" name="Picture 24">
            <a:extLst>
              <a:ext uri="{FF2B5EF4-FFF2-40B4-BE49-F238E27FC236}">
                <a16:creationId xmlns:a16="http://schemas.microsoft.com/office/drawing/2014/main" id="{847EEC64-532C-B738-3BD5-5997DFC65C7F}"/>
              </a:ext>
            </a:extLst>
          </p:cNvPr>
          <p:cNvPicPr>
            <a:picLocks noChangeAspect="1"/>
          </p:cNvPicPr>
          <p:nvPr/>
        </p:nvPicPr>
        <p:blipFill>
          <a:blip r:embed="rId6"/>
          <a:stretch>
            <a:fillRect/>
          </a:stretch>
        </p:blipFill>
        <p:spPr>
          <a:xfrm>
            <a:off x="5978012" y="4599544"/>
            <a:ext cx="5208758" cy="1166858"/>
          </a:xfrm>
          <a:prstGeom prst="rect">
            <a:avLst/>
          </a:prstGeom>
        </p:spPr>
      </p:pic>
    </p:spTree>
    <p:extLst>
      <p:ext uri="{BB962C8B-B14F-4D97-AF65-F5344CB8AC3E}">
        <p14:creationId xmlns:p14="http://schemas.microsoft.com/office/powerpoint/2010/main" val="2458252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a:extLst>
            <a:ext uri="{FF2B5EF4-FFF2-40B4-BE49-F238E27FC236}">
              <a16:creationId xmlns:a16="http://schemas.microsoft.com/office/drawing/2014/main" id="{473B620F-EFF8-ACFB-F34F-90C977AB5B83}"/>
            </a:ext>
          </a:extLst>
        </p:cNvPr>
        <p:cNvGrpSpPr/>
        <p:nvPr/>
      </p:nvGrpSpPr>
      <p:grpSpPr>
        <a:xfrm>
          <a:off x="0" y="0"/>
          <a:ext cx="0" cy="0"/>
          <a:chOff x="0" y="0"/>
          <a:chExt cx="0" cy="0"/>
        </a:xfrm>
      </p:grpSpPr>
      <p:sp>
        <p:nvSpPr>
          <p:cNvPr id="104" name="Google Shape;104;p3">
            <a:extLst>
              <a:ext uri="{FF2B5EF4-FFF2-40B4-BE49-F238E27FC236}">
                <a16:creationId xmlns:a16="http://schemas.microsoft.com/office/drawing/2014/main" id="{1FC2D152-4902-20DB-01D6-6053C542B2C7}"/>
              </a:ext>
            </a:extLst>
          </p:cNvPr>
          <p:cNvSpPr txBox="1"/>
          <p:nvPr/>
        </p:nvSpPr>
        <p:spPr>
          <a:xfrm>
            <a:off x="934065" y="963561"/>
            <a:ext cx="10585752" cy="800179"/>
          </a:xfrm>
          <a:prstGeom prst="rect">
            <a:avLst/>
          </a:prstGeom>
          <a:noFill/>
          <a:ln>
            <a:noFill/>
          </a:ln>
        </p:spPr>
        <p:txBody>
          <a:bodyPr spcFirstLastPara="1" wrap="square" lIns="91425" tIns="45700" rIns="91425" bIns="45700" anchor="t" anchorCtr="0">
            <a:spAutoFit/>
          </a:bodyPr>
          <a:lstStyle/>
          <a:p>
            <a:pPr lvl="0" algn="just">
              <a:buClr>
                <a:schemeClr val="dk1"/>
              </a:buClr>
              <a:buSzPts val="1800"/>
            </a:pPr>
            <a:endParaRPr lang="en-US" sz="2800" dirty="0">
              <a:solidFill>
                <a:schemeClr val="tx1"/>
              </a:solidFill>
              <a:latin typeface="Bell MT" panose="02020503060305020303" pitchFamily="18" charset="0"/>
              <a:ea typeface="Calibri" panose="020F0502020204030204" pitchFamily="34" charset="0"/>
              <a:cs typeface="Calibri" panose="020F0502020204030204" pitchFamily="34" charset="0"/>
              <a:sym typeface="Calibri"/>
            </a:endParaRPr>
          </a:p>
          <a:p>
            <a:pPr lvl="0" algn="just">
              <a:buClr>
                <a:schemeClr val="dk1"/>
              </a:buClr>
              <a:buSzPts val="1800"/>
            </a:pPr>
            <a:endParaRPr lang="en-IN" sz="1800" strike="noStrike" cap="none" dirty="0">
              <a:solidFill>
                <a:schemeClr val="bg1"/>
              </a:solidFill>
              <a:latin typeface="Calibri" panose="020F0502020204030204" pitchFamily="34" charset="0"/>
              <a:ea typeface="Calibri" panose="020F0502020204030204" pitchFamily="34" charset="0"/>
              <a:cs typeface="Calibri" panose="020F0502020204030204" pitchFamily="34" charset="0"/>
              <a:sym typeface="Calibri"/>
            </a:endParaRPr>
          </a:p>
        </p:txBody>
      </p:sp>
      <p:sp>
        <p:nvSpPr>
          <p:cNvPr id="6" name="TextBox 5">
            <a:extLst>
              <a:ext uri="{FF2B5EF4-FFF2-40B4-BE49-F238E27FC236}">
                <a16:creationId xmlns:a16="http://schemas.microsoft.com/office/drawing/2014/main" id="{C985D193-3C2F-8D03-1D54-D9921F6DA771}"/>
              </a:ext>
            </a:extLst>
          </p:cNvPr>
          <p:cNvSpPr txBox="1"/>
          <p:nvPr/>
        </p:nvSpPr>
        <p:spPr>
          <a:xfrm>
            <a:off x="934064" y="4232488"/>
            <a:ext cx="10087897" cy="523220"/>
          </a:xfrm>
          <a:prstGeom prst="rect">
            <a:avLst/>
          </a:prstGeom>
          <a:noFill/>
        </p:spPr>
        <p:txBody>
          <a:bodyPr wrap="square" rtlCol="0">
            <a:spAutoFit/>
          </a:bodyPr>
          <a:lstStyle/>
          <a:p>
            <a:r>
              <a:rPr lang="en-US" sz="2800" dirty="0">
                <a:latin typeface="Bell MT" panose="02020503060305020303" pitchFamily="18" charset="0"/>
              </a:rPr>
              <a:t>.</a:t>
            </a:r>
            <a:endParaRPr lang="en-IN" sz="2800" dirty="0">
              <a:latin typeface="Bell MT" panose="02020503060305020303" pitchFamily="18" charset="0"/>
            </a:endParaRPr>
          </a:p>
        </p:txBody>
      </p:sp>
      <p:pic>
        <p:nvPicPr>
          <p:cNvPr id="5" name="Picture 4">
            <a:extLst>
              <a:ext uri="{FF2B5EF4-FFF2-40B4-BE49-F238E27FC236}">
                <a16:creationId xmlns:a16="http://schemas.microsoft.com/office/drawing/2014/main" id="{F0837CE0-1517-1302-74DC-B9134380D41D}"/>
              </a:ext>
            </a:extLst>
          </p:cNvPr>
          <p:cNvPicPr>
            <a:picLocks noChangeAspect="1"/>
          </p:cNvPicPr>
          <p:nvPr/>
        </p:nvPicPr>
        <p:blipFill>
          <a:blip r:embed="rId3"/>
          <a:stretch>
            <a:fillRect/>
          </a:stretch>
        </p:blipFill>
        <p:spPr>
          <a:xfrm>
            <a:off x="521191" y="1106724"/>
            <a:ext cx="4491798" cy="1675805"/>
          </a:xfrm>
          <a:prstGeom prst="rect">
            <a:avLst/>
          </a:prstGeom>
        </p:spPr>
      </p:pic>
      <p:sp>
        <p:nvSpPr>
          <p:cNvPr id="7" name="TextBox 6">
            <a:extLst>
              <a:ext uri="{FF2B5EF4-FFF2-40B4-BE49-F238E27FC236}">
                <a16:creationId xmlns:a16="http://schemas.microsoft.com/office/drawing/2014/main" id="{E6A1EBCC-1C13-6301-8222-320853EF3FD2}"/>
              </a:ext>
            </a:extLst>
          </p:cNvPr>
          <p:cNvSpPr txBox="1"/>
          <p:nvPr/>
        </p:nvSpPr>
        <p:spPr>
          <a:xfrm>
            <a:off x="658761" y="462116"/>
            <a:ext cx="3893574" cy="523220"/>
          </a:xfrm>
          <a:prstGeom prst="rect">
            <a:avLst/>
          </a:prstGeom>
          <a:noFill/>
        </p:spPr>
        <p:txBody>
          <a:bodyPr wrap="square" rtlCol="0">
            <a:spAutoFit/>
          </a:bodyPr>
          <a:lstStyle/>
          <a:p>
            <a:r>
              <a:rPr lang="en-IN" sz="2800" dirty="0">
                <a:latin typeface="Arial Rounded MT Bold" panose="020F0704030504030204" pitchFamily="34" charset="0"/>
              </a:rPr>
              <a:t>Order details Table</a:t>
            </a:r>
          </a:p>
        </p:txBody>
      </p:sp>
      <p:pic>
        <p:nvPicPr>
          <p:cNvPr id="9" name="Picture 8">
            <a:extLst>
              <a:ext uri="{FF2B5EF4-FFF2-40B4-BE49-F238E27FC236}">
                <a16:creationId xmlns:a16="http://schemas.microsoft.com/office/drawing/2014/main" id="{EF76E2F3-6231-91DD-B3E0-020A8F169A7D}"/>
              </a:ext>
            </a:extLst>
          </p:cNvPr>
          <p:cNvPicPr>
            <a:picLocks noChangeAspect="1"/>
          </p:cNvPicPr>
          <p:nvPr/>
        </p:nvPicPr>
        <p:blipFill>
          <a:blip r:embed="rId4"/>
          <a:stretch>
            <a:fillRect/>
          </a:stretch>
        </p:blipFill>
        <p:spPr>
          <a:xfrm>
            <a:off x="6459793" y="1207458"/>
            <a:ext cx="4726757" cy="1575071"/>
          </a:xfrm>
          <a:prstGeom prst="rect">
            <a:avLst/>
          </a:prstGeom>
        </p:spPr>
      </p:pic>
      <p:sp>
        <p:nvSpPr>
          <p:cNvPr id="10" name="TextBox 9">
            <a:extLst>
              <a:ext uri="{FF2B5EF4-FFF2-40B4-BE49-F238E27FC236}">
                <a16:creationId xmlns:a16="http://schemas.microsoft.com/office/drawing/2014/main" id="{E54A579B-57AB-8BC2-4714-8A5BA49E1478}"/>
              </a:ext>
            </a:extLst>
          </p:cNvPr>
          <p:cNvSpPr txBox="1"/>
          <p:nvPr/>
        </p:nvSpPr>
        <p:spPr>
          <a:xfrm>
            <a:off x="6961434" y="418470"/>
            <a:ext cx="3687097" cy="523220"/>
          </a:xfrm>
          <a:prstGeom prst="rect">
            <a:avLst/>
          </a:prstGeom>
          <a:noFill/>
        </p:spPr>
        <p:txBody>
          <a:bodyPr wrap="square" rtlCol="0">
            <a:spAutoFit/>
          </a:bodyPr>
          <a:lstStyle/>
          <a:p>
            <a:r>
              <a:rPr lang="en-IN" sz="2800" dirty="0">
                <a:latin typeface="Arial Rounded MT Bold" panose="020F0704030504030204" pitchFamily="34" charset="0"/>
              </a:rPr>
              <a:t>Orders Table</a:t>
            </a:r>
          </a:p>
        </p:txBody>
      </p:sp>
      <p:pic>
        <p:nvPicPr>
          <p:cNvPr id="12" name="Picture 11">
            <a:extLst>
              <a:ext uri="{FF2B5EF4-FFF2-40B4-BE49-F238E27FC236}">
                <a16:creationId xmlns:a16="http://schemas.microsoft.com/office/drawing/2014/main" id="{CEEE0132-1300-F7F5-71AB-2C58F24D5210}"/>
              </a:ext>
            </a:extLst>
          </p:cNvPr>
          <p:cNvPicPr>
            <a:picLocks noChangeAspect="1"/>
          </p:cNvPicPr>
          <p:nvPr/>
        </p:nvPicPr>
        <p:blipFill>
          <a:blip r:embed="rId5"/>
          <a:stretch>
            <a:fillRect/>
          </a:stretch>
        </p:blipFill>
        <p:spPr>
          <a:xfrm>
            <a:off x="2767090" y="4879232"/>
            <a:ext cx="6037893" cy="1218919"/>
          </a:xfrm>
          <a:prstGeom prst="rect">
            <a:avLst/>
          </a:prstGeom>
        </p:spPr>
      </p:pic>
      <p:sp>
        <p:nvSpPr>
          <p:cNvPr id="13" name="TextBox 12">
            <a:extLst>
              <a:ext uri="{FF2B5EF4-FFF2-40B4-BE49-F238E27FC236}">
                <a16:creationId xmlns:a16="http://schemas.microsoft.com/office/drawing/2014/main" id="{29223172-6C7D-94E1-4EDE-385DD54E154F}"/>
              </a:ext>
            </a:extLst>
          </p:cNvPr>
          <p:cNvSpPr txBox="1"/>
          <p:nvPr/>
        </p:nvSpPr>
        <p:spPr>
          <a:xfrm>
            <a:off x="4090220" y="4124973"/>
            <a:ext cx="5358580" cy="523220"/>
          </a:xfrm>
          <a:prstGeom prst="rect">
            <a:avLst/>
          </a:prstGeom>
          <a:noFill/>
        </p:spPr>
        <p:txBody>
          <a:bodyPr wrap="square" rtlCol="0">
            <a:spAutoFit/>
          </a:bodyPr>
          <a:lstStyle/>
          <a:p>
            <a:r>
              <a:rPr lang="en-IN" sz="2800" dirty="0">
                <a:latin typeface="Arial Rounded MT Bold" panose="020F0704030504030204" pitchFamily="34" charset="0"/>
              </a:rPr>
              <a:t>Categories Table</a:t>
            </a:r>
          </a:p>
        </p:txBody>
      </p:sp>
    </p:spTree>
    <p:extLst>
      <p:ext uri="{BB962C8B-B14F-4D97-AF65-F5344CB8AC3E}">
        <p14:creationId xmlns:p14="http://schemas.microsoft.com/office/powerpoint/2010/main" val="104338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a:extLst>
            <a:ext uri="{FF2B5EF4-FFF2-40B4-BE49-F238E27FC236}">
              <a16:creationId xmlns:a16="http://schemas.microsoft.com/office/drawing/2014/main" id="{4D95BA4B-134D-AEDA-668E-535D97780593}"/>
            </a:ext>
          </a:extLst>
        </p:cNvPr>
        <p:cNvGrpSpPr/>
        <p:nvPr/>
      </p:nvGrpSpPr>
      <p:grpSpPr>
        <a:xfrm>
          <a:off x="0" y="0"/>
          <a:ext cx="0" cy="0"/>
          <a:chOff x="0" y="0"/>
          <a:chExt cx="0" cy="0"/>
        </a:xfrm>
      </p:grpSpPr>
      <p:sp>
        <p:nvSpPr>
          <p:cNvPr id="104" name="Google Shape;104;p3">
            <a:extLst>
              <a:ext uri="{FF2B5EF4-FFF2-40B4-BE49-F238E27FC236}">
                <a16:creationId xmlns:a16="http://schemas.microsoft.com/office/drawing/2014/main" id="{85D64225-965A-0933-D88E-E03C91FC06AF}"/>
              </a:ext>
            </a:extLst>
          </p:cNvPr>
          <p:cNvSpPr txBox="1"/>
          <p:nvPr/>
        </p:nvSpPr>
        <p:spPr>
          <a:xfrm>
            <a:off x="934065" y="963561"/>
            <a:ext cx="10585752" cy="800179"/>
          </a:xfrm>
          <a:prstGeom prst="rect">
            <a:avLst/>
          </a:prstGeom>
          <a:noFill/>
          <a:ln>
            <a:noFill/>
          </a:ln>
        </p:spPr>
        <p:txBody>
          <a:bodyPr spcFirstLastPara="1" wrap="square" lIns="91425" tIns="45700" rIns="91425" bIns="45700" anchor="t" anchorCtr="0">
            <a:spAutoFit/>
          </a:bodyPr>
          <a:lstStyle/>
          <a:p>
            <a:pPr lvl="0" algn="just">
              <a:buClr>
                <a:schemeClr val="dk1"/>
              </a:buClr>
              <a:buSzPts val="1800"/>
            </a:pPr>
            <a:endParaRPr lang="en-US" sz="2800" dirty="0">
              <a:solidFill>
                <a:schemeClr val="tx1"/>
              </a:solidFill>
              <a:latin typeface="Bell MT" panose="02020503060305020303" pitchFamily="18" charset="0"/>
              <a:ea typeface="Calibri" panose="020F0502020204030204" pitchFamily="34" charset="0"/>
              <a:cs typeface="Calibri" panose="020F0502020204030204" pitchFamily="34" charset="0"/>
              <a:sym typeface="Calibri"/>
            </a:endParaRPr>
          </a:p>
          <a:p>
            <a:pPr lvl="0" algn="just">
              <a:buClr>
                <a:schemeClr val="dk1"/>
              </a:buClr>
              <a:buSzPts val="1800"/>
            </a:pPr>
            <a:endParaRPr lang="en-IN" sz="1800" strike="noStrike" cap="none" dirty="0">
              <a:solidFill>
                <a:schemeClr val="bg1"/>
              </a:solidFill>
              <a:latin typeface="Calibri" panose="020F0502020204030204" pitchFamily="34" charset="0"/>
              <a:ea typeface="Calibri" panose="020F0502020204030204" pitchFamily="34" charset="0"/>
              <a:cs typeface="Calibri" panose="020F0502020204030204" pitchFamily="34" charset="0"/>
              <a:sym typeface="Calibri"/>
            </a:endParaRPr>
          </a:p>
        </p:txBody>
      </p:sp>
      <p:sp>
        <p:nvSpPr>
          <p:cNvPr id="6" name="TextBox 5">
            <a:extLst>
              <a:ext uri="{FF2B5EF4-FFF2-40B4-BE49-F238E27FC236}">
                <a16:creationId xmlns:a16="http://schemas.microsoft.com/office/drawing/2014/main" id="{6300C134-7248-048B-8F0F-CED7F7797BA1}"/>
              </a:ext>
            </a:extLst>
          </p:cNvPr>
          <p:cNvSpPr txBox="1"/>
          <p:nvPr/>
        </p:nvSpPr>
        <p:spPr>
          <a:xfrm>
            <a:off x="934064" y="4232488"/>
            <a:ext cx="10087897" cy="523220"/>
          </a:xfrm>
          <a:prstGeom prst="rect">
            <a:avLst/>
          </a:prstGeom>
          <a:noFill/>
        </p:spPr>
        <p:txBody>
          <a:bodyPr wrap="square" rtlCol="0">
            <a:spAutoFit/>
          </a:bodyPr>
          <a:lstStyle/>
          <a:p>
            <a:r>
              <a:rPr lang="en-US" sz="2800" dirty="0">
                <a:latin typeface="Bell MT" panose="02020503060305020303" pitchFamily="18" charset="0"/>
              </a:rPr>
              <a:t>.</a:t>
            </a:r>
            <a:endParaRPr lang="en-IN" sz="2800" dirty="0">
              <a:latin typeface="Bell MT" panose="02020503060305020303" pitchFamily="18" charset="0"/>
            </a:endParaRPr>
          </a:p>
        </p:txBody>
      </p:sp>
      <p:pic>
        <p:nvPicPr>
          <p:cNvPr id="3" name="Picture 2">
            <a:extLst>
              <a:ext uri="{FF2B5EF4-FFF2-40B4-BE49-F238E27FC236}">
                <a16:creationId xmlns:a16="http://schemas.microsoft.com/office/drawing/2014/main" id="{57702AD5-A40E-3F81-C807-6610BDC08D30}"/>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colorTemperature colorTemp="11500"/>
                    </a14:imgEffect>
                    <a14:imgEffect>
                      <a14:saturation sat="202000"/>
                    </a14:imgEffect>
                  </a14:imgLayer>
                </a14:imgProps>
              </a:ext>
            </a:extLst>
          </a:blip>
          <a:stretch>
            <a:fillRect/>
          </a:stretch>
        </p:blipFill>
        <p:spPr>
          <a:xfrm>
            <a:off x="934064" y="601878"/>
            <a:ext cx="10236699" cy="5685800"/>
          </a:xfrm>
          <a:prstGeom prst="rect">
            <a:avLst/>
          </a:prstGeom>
        </p:spPr>
      </p:pic>
      <p:sp>
        <p:nvSpPr>
          <p:cNvPr id="4" name="TextBox 3">
            <a:extLst>
              <a:ext uri="{FF2B5EF4-FFF2-40B4-BE49-F238E27FC236}">
                <a16:creationId xmlns:a16="http://schemas.microsoft.com/office/drawing/2014/main" id="{DE404F4E-27C6-EA85-1FD4-F1846584BC4E}"/>
              </a:ext>
            </a:extLst>
          </p:cNvPr>
          <p:cNvSpPr txBox="1"/>
          <p:nvPr/>
        </p:nvSpPr>
        <p:spPr>
          <a:xfrm>
            <a:off x="4650658" y="78658"/>
            <a:ext cx="2890684" cy="523220"/>
          </a:xfrm>
          <a:prstGeom prst="rect">
            <a:avLst/>
          </a:prstGeom>
          <a:noFill/>
        </p:spPr>
        <p:txBody>
          <a:bodyPr wrap="square" rtlCol="0">
            <a:spAutoFit/>
          </a:bodyPr>
          <a:lstStyle/>
          <a:p>
            <a:r>
              <a:rPr lang="en-IN" sz="2800" dirty="0">
                <a:latin typeface="Arial Rounded MT Bold" panose="020F0704030504030204" pitchFamily="34" charset="0"/>
              </a:rPr>
              <a:t>ER Diagram</a:t>
            </a:r>
          </a:p>
        </p:txBody>
      </p:sp>
    </p:spTree>
    <p:extLst>
      <p:ext uri="{BB962C8B-B14F-4D97-AF65-F5344CB8AC3E}">
        <p14:creationId xmlns:p14="http://schemas.microsoft.com/office/powerpoint/2010/main" val="296360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34936-3D16-2025-AA0A-9D12F883C5BB}"/>
              </a:ext>
            </a:extLst>
          </p:cNvPr>
          <p:cNvSpPr>
            <a:spLocks noGrp="1"/>
          </p:cNvSpPr>
          <p:nvPr>
            <p:ph type="title"/>
          </p:nvPr>
        </p:nvSpPr>
        <p:spPr>
          <a:xfrm>
            <a:off x="962346" y="872472"/>
            <a:ext cx="10691556" cy="4365830"/>
          </a:xfrm>
        </p:spPr>
        <p:txBody>
          <a:bodyPr>
            <a:noAutofit/>
          </a:bodyPr>
          <a:lstStyle/>
          <a:p>
            <a:pPr>
              <a:lnSpc>
                <a:spcPct val="100000"/>
              </a:lnSpc>
            </a:pPr>
            <a:r>
              <a:rPr lang="en-US" sz="2400" dirty="0">
                <a:latin typeface="Arial Rounded MT Bold" panose="020F0704030504030204" pitchFamily="34" charset="0"/>
              </a:rPr>
              <a:t>In the dynamic environment of a retail grocery store, managing and analyzing  large  volumes  of  data  related  to   products,   suppliers, customers, and orders is crucial for efficient operations and informed decision-making. This project aims to design and implement a relational database system that captures essential store activities and enables users to retrieve and analyze data through SQL. The system will support complex queries to identify key business insights such as top-performing products, high-value customers, and revenue patterns, while reinforcing practical SQL skills including joins, aggregations, subqueries, and filtering</a:t>
            </a:r>
            <a:r>
              <a:rPr lang="en-US" sz="2800" dirty="0">
                <a:latin typeface="Arial Rounded MT Bold" panose="020F0704030504030204" pitchFamily="34" charset="0"/>
              </a:rPr>
              <a:t>.</a:t>
            </a:r>
            <a:endParaRPr lang="en-IN" sz="2800" dirty="0">
              <a:latin typeface="Arial Rounded MT Bold" panose="020F0704030504030204" pitchFamily="34" charset="0"/>
            </a:endParaRPr>
          </a:p>
        </p:txBody>
      </p:sp>
      <p:sp>
        <p:nvSpPr>
          <p:cNvPr id="4" name="TextBox 3">
            <a:extLst>
              <a:ext uri="{FF2B5EF4-FFF2-40B4-BE49-F238E27FC236}">
                <a16:creationId xmlns:a16="http://schemas.microsoft.com/office/drawing/2014/main" id="{9D845855-55C5-D63D-DAAF-061C42A311C2}"/>
              </a:ext>
            </a:extLst>
          </p:cNvPr>
          <p:cNvSpPr txBox="1"/>
          <p:nvPr/>
        </p:nvSpPr>
        <p:spPr>
          <a:xfrm>
            <a:off x="3302205" y="226141"/>
            <a:ext cx="5574890" cy="646331"/>
          </a:xfrm>
          <a:prstGeom prst="rect">
            <a:avLst/>
          </a:prstGeom>
          <a:noFill/>
        </p:spPr>
        <p:txBody>
          <a:bodyPr wrap="square" rtlCol="0">
            <a:spAutoFit/>
          </a:bodyPr>
          <a:lstStyle/>
          <a:p>
            <a:pPr algn="ctr"/>
            <a:r>
              <a:rPr lang="en-IN" sz="3600" dirty="0">
                <a:latin typeface="Arial Rounded MT Bold" panose="020F0704030504030204" pitchFamily="34" charset="0"/>
              </a:rPr>
              <a:t>Problem Statement</a:t>
            </a:r>
          </a:p>
        </p:txBody>
      </p:sp>
    </p:spTree>
    <p:extLst>
      <p:ext uri="{BB962C8B-B14F-4D97-AF65-F5344CB8AC3E}">
        <p14:creationId xmlns:p14="http://schemas.microsoft.com/office/powerpoint/2010/main" val="722011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1E1B7-86F8-1BEB-434E-69518C645F83}"/>
              </a:ext>
            </a:extLst>
          </p:cNvPr>
          <p:cNvSpPr>
            <a:spLocks noGrp="1"/>
          </p:cNvSpPr>
          <p:nvPr>
            <p:ph type="title"/>
          </p:nvPr>
        </p:nvSpPr>
        <p:spPr>
          <a:xfrm>
            <a:off x="222250" y="294967"/>
            <a:ext cx="10515600" cy="698398"/>
          </a:xfrm>
        </p:spPr>
        <p:txBody>
          <a:bodyPr>
            <a:normAutofit/>
          </a:bodyPr>
          <a:lstStyle/>
          <a:p>
            <a:r>
              <a:rPr lang="en-US" sz="2800" b="1" dirty="0">
                <a:latin typeface="Arial Rounded MT Bold" panose="020F0704030504030204" pitchFamily="34" charset="0"/>
              </a:rPr>
              <a:t>1.How many unique customers have placed orders?</a:t>
            </a:r>
            <a:endParaRPr lang="en-IN" sz="2800" b="1" dirty="0">
              <a:latin typeface="Arial Rounded MT Bold" panose="020F0704030504030204" pitchFamily="34" charset="0"/>
            </a:endParaRPr>
          </a:p>
        </p:txBody>
      </p:sp>
      <p:pic>
        <p:nvPicPr>
          <p:cNvPr id="5" name="Picture 4">
            <a:extLst>
              <a:ext uri="{FF2B5EF4-FFF2-40B4-BE49-F238E27FC236}">
                <a16:creationId xmlns:a16="http://schemas.microsoft.com/office/drawing/2014/main" id="{BB766878-81AD-DC04-B30C-DF4DED723587}"/>
              </a:ext>
            </a:extLst>
          </p:cNvPr>
          <p:cNvPicPr>
            <a:picLocks noChangeAspect="1"/>
          </p:cNvPicPr>
          <p:nvPr/>
        </p:nvPicPr>
        <p:blipFill>
          <a:blip r:embed="rId2"/>
          <a:stretch>
            <a:fillRect/>
          </a:stretch>
        </p:blipFill>
        <p:spPr>
          <a:xfrm>
            <a:off x="561230" y="1158312"/>
            <a:ext cx="6937414" cy="698398"/>
          </a:xfrm>
          <a:prstGeom prst="rect">
            <a:avLst/>
          </a:prstGeom>
        </p:spPr>
      </p:pic>
      <p:pic>
        <p:nvPicPr>
          <p:cNvPr id="7" name="Picture 6">
            <a:extLst>
              <a:ext uri="{FF2B5EF4-FFF2-40B4-BE49-F238E27FC236}">
                <a16:creationId xmlns:a16="http://schemas.microsoft.com/office/drawing/2014/main" id="{70A39CCD-7A58-6EE7-0493-C0F444404AD6}"/>
              </a:ext>
            </a:extLst>
          </p:cNvPr>
          <p:cNvPicPr>
            <a:picLocks noChangeAspect="1"/>
          </p:cNvPicPr>
          <p:nvPr/>
        </p:nvPicPr>
        <p:blipFill>
          <a:blip r:embed="rId3"/>
          <a:stretch>
            <a:fillRect/>
          </a:stretch>
        </p:blipFill>
        <p:spPr>
          <a:xfrm>
            <a:off x="561230" y="2442237"/>
            <a:ext cx="3148561" cy="833167"/>
          </a:xfrm>
          <a:prstGeom prst="rect">
            <a:avLst/>
          </a:prstGeom>
        </p:spPr>
      </p:pic>
      <p:sp>
        <p:nvSpPr>
          <p:cNvPr id="8" name="TextBox 7">
            <a:extLst>
              <a:ext uri="{FF2B5EF4-FFF2-40B4-BE49-F238E27FC236}">
                <a16:creationId xmlns:a16="http://schemas.microsoft.com/office/drawing/2014/main" id="{EB1DCB90-AD32-E662-5A97-A9933807FE5A}"/>
              </a:ext>
            </a:extLst>
          </p:cNvPr>
          <p:cNvSpPr txBox="1"/>
          <p:nvPr/>
        </p:nvSpPr>
        <p:spPr>
          <a:xfrm>
            <a:off x="831850" y="1906421"/>
            <a:ext cx="2015613" cy="461665"/>
          </a:xfrm>
          <a:prstGeom prst="rect">
            <a:avLst/>
          </a:prstGeom>
          <a:noFill/>
        </p:spPr>
        <p:txBody>
          <a:bodyPr wrap="square" rtlCol="0">
            <a:spAutoFit/>
          </a:bodyPr>
          <a:lstStyle/>
          <a:p>
            <a:r>
              <a:rPr lang="en-IN" sz="2400" b="1" dirty="0">
                <a:latin typeface="Arial Rounded MT Bold" panose="020F0704030504030204" pitchFamily="34" charset="0"/>
              </a:rPr>
              <a:t>output </a:t>
            </a:r>
          </a:p>
        </p:txBody>
      </p:sp>
      <p:sp>
        <p:nvSpPr>
          <p:cNvPr id="9" name="TextBox 8">
            <a:extLst>
              <a:ext uri="{FF2B5EF4-FFF2-40B4-BE49-F238E27FC236}">
                <a16:creationId xmlns:a16="http://schemas.microsoft.com/office/drawing/2014/main" id="{50F41751-FB94-52C1-D61E-23495708D14E}"/>
              </a:ext>
            </a:extLst>
          </p:cNvPr>
          <p:cNvSpPr txBox="1"/>
          <p:nvPr/>
        </p:nvSpPr>
        <p:spPr>
          <a:xfrm>
            <a:off x="335321" y="3275404"/>
            <a:ext cx="11108415" cy="523220"/>
          </a:xfrm>
          <a:prstGeom prst="rect">
            <a:avLst/>
          </a:prstGeom>
          <a:noFill/>
        </p:spPr>
        <p:txBody>
          <a:bodyPr wrap="square" rtlCol="0">
            <a:spAutoFit/>
          </a:bodyPr>
          <a:lstStyle/>
          <a:p>
            <a:r>
              <a:rPr lang="en-US" sz="2800" b="1" dirty="0">
                <a:latin typeface="Arial Rounded MT Bold" panose="020F0704030504030204" pitchFamily="34" charset="0"/>
              </a:rPr>
              <a:t>2.Which customers have placed the highest number of orders?</a:t>
            </a:r>
            <a:endParaRPr lang="en-IN" sz="2800" b="1" dirty="0">
              <a:latin typeface="Arial Rounded MT Bold" panose="020F0704030504030204" pitchFamily="34" charset="0"/>
            </a:endParaRPr>
          </a:p>
        </p:txBody>
      </p:sp>
      <p:sp>
        <p:nvSpPr>
          <p:cNvPr id="14" name="TextBox 13">
            <a:extLst>
              <a:ext uri="{FF2B5EF4-FFF2-40B4-BE49-F238E27FC236}">
                <a16:creationId xmlns:a16="http://schemas.microsoft.com/office/drawing/2014/main" id="{E3202E37-2F36-4336-908C-06A3FEA35BF3}"/>
              </a:ext>
            </a:extLst>
          </p:cNvPr>
          <p:cNvSpPr txBox="1"/>
          <p:nvPr/>
        </p:nvSpPr>
        <p:spPr>
          <a:xfrm>
            <a:off x="831850" y="5441837"/>
            <a:ext cx="1748060" cy="461665"/>
          </a:xfrm>
          <a:prstGeom prst="rect">
            <a:avLst/>
          </a:prstGeom>
          <a:noFill/>
        </p:spPr>
        <p:txBody>
          <a:bodyPr wrap="square" rtlCol="0">
            <a:spAutoFit/>
          </a:bodyPr>
          <a:lstStyle/>
          <a:p>
            <a:r>
              <a:rPr lang="en-IN" sz="2400" b="1" dirty="0">
                <a:latin typeface="Arial Rounded MT Bold" panose="020F0704030504030204" pitchFamily="34" charset="0"/>
              </a:rPr>
              <a:t>output</a:t>
            </a:r>
          </a:p>
        </p:txBody>
      </p:sp>
      <p:pic>
        <p:nvPicPr>
          <p:cNvPr id="16" name="Picture 15">
            <a:extLst>
              <a:ext uri="{FF2B5EF4-FFF2-40B4-BE49-F238E27FC236}">
                <a16:creationId xmlns:a16="http://schemas.microsoft.com/office/drawing/2014/main" id="{50ECBB94-AC7B-9B1D-C57F-EA3706959B80}"/>
              </a:ext>
            </a:extLst>
          </p:cNvPr>
          <p:cNvPicPr>
            <a:picLocks noChangeAspect="1"/>
          </p:cNvPicPr>
          <p:nvPr/>
        </p:nvPicPr>
        <p:blipFill>
          <a:blip r:embed="rId4"/>
          <a:stretch>
            <a:fillRect/>
          </a:stretch>
        </p:blipFill>
        <p:spPr>
          <a:xfrm>
            <a:off x="561230" y="3850141"/>
            <a:ext cx="5091318" cy="1591696"/>
          </a:xfrm>
          <a:prstGeom prst="rect">
            <a:avLst/>
          </a:prstGeom>
        </p:spPr>
      </p:pic>
      <p:pic>
        <p:nvPicPr>
          <p:cNvPr id="18" name="Picture 17">
            <a:extLst>
              <a:ext uri="{FF2B5EF4-FFF2-40B4-BE49-F238E27FC236}">
                <a16:creationId xmlns:a16="http://schemas.microsoft.com/office/drawing/2014/main" id="{E8A104A2-AF77-F0ED-F12C-ABDE35856E55}"/>
              </a:ext>
            </a:extLst>
          </p:cNvPr>
          <p:cNvPicPr>
            <a:picLocks noChangeAspect="1"/>
          </p:cNvPicPr>
          <p:nvPr/>
        </p:nvPicPr>
        <p:blipFill>
          <a:blip r:embed="rId5"/>
          <a:stretch>
            <a:fillRect/>
          </a:stretch>
        </p:blipFill>
        <p:spPr>
          <a:xfrm>
            <a:off x="561230" y="5934703"/>
            <a:ext cx="3545665" cy="630901"/>
          </a:xfrm>
          <a:prstGeom prst="rect">
            <a:avLst/>
          </a:prstGeom>
        </p:spPr>
      </p:pic>
    </p:spTree>
    <p:extLst>
      <p:ext uri="{BB962C8B-B14F-4D97-AF65-F5344CB8AC3E}">
        <p14:creationId xmlns:p14="http://schemas.microsoft.com/office/powerpoint/2010/main" val="4172738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2DE525D-2356-081B-1839-51022C249C48}"/>
              </a:ext>
            </a:extLst>
          </p:cNvPr>
          <p:cNvSpPr txBox="1"/>
          <p:nvPr/>
        </p:nvSpPr>
        <p:spPr>
          <a:xfrm>
            <a:off x="777473" y="506740"/>
            <a:ext cx="10998790" cy="523220"/>
          </a:xfrm>
          <a:prstGeom prst="rect">
            <a:avLst/>
          </a:prstGeom>
          <a:noFill/>
        </p:spPr>
        <p:txBody>
          <a:bodyPr wrap="square">
            <a:spAutoFit/>
          </a:bodyPr>
          <a:lstStyle/>
          <a:p>
            <a:r>
              <a:rPr lang="en-US" sz="2800" b="1" dirty="0">
                <a:latin typeface="Arial Rounded MT Bold" panose="020F0704030504030204" pitchFamily="34" charset="0"/>
              </a:rPr>
              <a:t>3.What is the total and average purchase value per customer?</a:t>
            </a:r>
            <a:endParaRPr lang="en-IN" sz="2800" b="1" dirty="0">
              <a:latin typeface="Arial Rounded MT Bold" panose="020F0704030504030204" pitchFamily="34" charset="0"/>
            </a:endParaRPr>
          </a:p>
        </p:txBody>
      </p:sp>
      <p:pic>
        <p:nvPicPr>
          <p:cNvPr id="7" name="Picture 6">
            <a:extLst>
              <a:ext uri="{FF2B5EF4-FFF2-40B4-BE49-F238E27FC236}">
                <a16:creationId xmlns:a16="http://schemas.microsoft.com/office/drawing/2014/main" id="{5D468CD2-4926-9EC4-A233-AE70E9D0768C}"/>
              </a:ext>
            </a:extLst>
          </p:cNvPr>
          <p:cNvPicPr>
            <a:picLocks noChangeAspect="1"/>
          </p:cNvPicPr>
          <p:nvPr/>
        </p:nvPicPr>
        <p:blipFill>
          <a:blip r:embed="rId2"/>
          <a:stretch>
            <a:fillRect/>
          </a:stretch>
        </p:blipFill>
        <p:spPr>
          <a:xfrm>
            <a:off x="1259437" y="1345576"/>
            <a:ext cx="5445018" cy="3581059"/>
          </a:xfrm>
          <a:prstGeom prst="rect">
            <a:avLst/>
          </a:prstGeom>
        </p:spPr>
      </p:pic>
      <p:pic>
        <p:nvPicPr>
          <p:cNvPr id="11" name="Picture 10">
            <a:extLst>
              <a:ext uri="{FF2B5EF4-FFF2-40B4-BE49-F238E27FC236}">
                <a16:creationId xmlns:a16="http://schemas.microsoft.com/office/drawing/2014/main" id="{83CD443A-B9DB-AC84-20FF-F9D31A3DEE36}"/>
              </a:ext>
            </a:extLst>
          </p:cNvPr>
          <p:cNvPicPr>
            <a:picLocks noChangeAspect="1"/>
          </p:cNvPicPr>
          <p:nvPr/>
        </p:nvPicPr>
        <p:blipFill>
          <a:blip r:embed="rId3"/>
          <a:stretch>
            <a:fillRect/>
          </a:stretch>
        </p:blipFill>
        <p:spPr>
          <a:xfrm>
            <a:off x="7622911" y="1753386"/>
            <a:ext cx="4153352" cy="4445717"/>
          </a:xfrm>
          <a:prstGeom prst="rect">
            <a:avLst/>
          </a:prstGeom>
        </p:spPr>
      </p:pic>
      <p:sp>
        <p:nvSpPr>
          <p:cNvPr id="12" name="TextBox 11">
            <a:extLst>
              <a:ext uri="{FF2B5EF4-FFF2-40B4-BE49-F238E27FC236}">
                <a16:creationId xmlns:a16="http://schemas.microsoft.com/office/drawing/2014/main" id="{7FF2EDAE-A358-FDDA-0DC4-370AB1B09639}"/>
              </a:ext>
            </a:extLst>
          </p:cNvPr>
          <p:cNvSpPr txBox="1"/>
          <p:nvPr/>
        </p:nvSpPr>
        <p:spPr>
          <a:xfrm>
            <a:off x="7622911" y="1291721"/>
            <a:ext cx="2210637" cy="461665"/>
          </a:xfrm>
          <a:prstGeom prst="rect">
            <a:avLst/>
          </a:prstGeom>
          <a:noFill/>
        </p:spPr>
        <p:txBody>
          <a:bodyPr wrap="square" rtlCol="0">
            <a:spAutoFit/>
          </a:bodyPr>
          <a:lstStyle/>
          <a:p>
            <a:r>
              <a:rPr lang="en-IN" sz="2400" b="1" dirty="0">
                <a:latin typeface="Arial Rounded MT Bold" panose="020F0704030504030204" pitchFamily="34" charset="0"/>
              </a:rPr>
              <a:t>output</a:t>
            </a:r>
          </a:p>
        </p:txBody>
      </p:sp>
    </p:spTree>
    <p:extLst>
      <p:ext uri="{BB962C8B-B14F-4D97-AF65-F5344CB8AC3E}">
        <p14:creationId xmlns:p14="http://schemas.microsoft.com/office/powerpoint/2010/main" val="2225585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783BFEF-DC9A-12BA-9D91-65576EBFABB1}"/>
              </a:ext>
            </a:extLst>
          </p:cNvPr>
          <p:cNvSpPr txBox="1"/>
          <p:nvPr/>
        </p:nvSpPr>
        <p:spPr>
          <a:xfrm>
            <a:off x="595122" y="768350"/>
            <a:ext cx="10515600" cy="523220"/>
          </a:xfrm>
          <a:prstGeom prst="rect">
            <a:avLst/>
          </a:prstGeom>
          <a:noFill/>
        </p:spPr>
        <p:txBody>
          <a:bodyPr wrap="square">
            <a:spAutoFit/>
          </a:bodyPr>
          <a:lstStyle/>
          <a:p>
            <a:r>
              <a:rPr lang="en-US" sz="2800" b="1" dirty="0">
                <a:latin typeface="Arial Rounded MT Bold" panose="020F0704030504030204" pitchFamily="34" charset="0"/>
              </a:rPr>
              <a:t>4.Who are the top 5 customers by total purchase amount?</a:t>
            </a:r>
            <a:endParaRPr lang="en-IN" sz="2800" b="1" dirty="0">
              <a:latin typeface="Arial Rounded MT Bold" panose="020F0704030504030204" pitchFamily="34" charset="0"/>
            </a:endParaRPr>
          </a:p>
        </p:txBody>
      </p:sp>
      <p:pic>
        <p:nvPicPr>
          <p:cNvPr id="7" name="Picture 6">
            <a:extLst>
              <a:ext uri="{FF2B5EF4-FFF2-40B4-BE49-F238E27FC236}">
                <a16:creationId xmlns:a16="http://schemas.microsoft.com/office/drawing/2014/main" id="{E5B50F13-E13D-9F5D-956D-369C42381DDC}"/>
              </a:ext>
            </a:extLst>
          </p:cNvPr>
          <p:cNvPicPr>
            <a:picLocks noChangeAspect="1"/>
          </p:cNvPicPr>
          <p:nvPr/>
        </p:nvPicPr>
        <p:blipFill>
          <a:blip r:embed="rId2"/>
          <a:stretch>
            <a:fillRect/>
          </a:stretch>
        </p:blipFill>
        <p:spPr>
          <a:xfrm>
            <a:off x="1066461" y="1457409"/>
            <a:ext cx="6263149" cy="3453956"/>
          </a:xfrm>
          <a:prstGeom prst="rect">
            <a:avLst/>
          </a:prstGeom>
        </p:spPr>
      </p:pic>
      <p:pic>
        <p:nvPicPr>
          <p:cNvPr id="9" name="Picture 8">
            <a:extLst>
              <a:ext uri="{FF2B5EF4-FFF2-40B4-BE49-F238E27FC236}">
                <a16:creationId xmlns:a16="http://schemas.microsoft.com/office/drawing/2014/main" id="{EE208393-388A-D856-795C-FACA905CF98A}"/>
              </a:ext>
            </a:extLst>
          </p:cNvPr>
          <p:cNvPicPr>
            <a:picLocks noChangeAspect="1"/>
          </p:cNvPicPr>
          <p:nvPr/>
        </p:nvPicPr>
        <p:blipFill>
          <a:blip r:embed="rId3"/>
          <a:stretch>
            <a:fillRect/>
          </a:stretch>
        </p:blipFill>
        <p:spPr>
          <a:xfrm>
            <a:off x="8200076" y="2508399"/>
            <a:ext cx="5091718" cy="2402966"/>
          </a:xfrm>
          <a:prstGeom prst="rect">
            <a:avLst/>
          </a:prstGeom>
        </p:spPr>
      </p:pic>
      <p:sp>
        <p:nvSpPr>
          <p:cNvPr id="10" name="TextBox 9">
            <a:extLst>
              <a:ext uri="{FF2B5EF4-FFF2-40B4-BE49-F238E27FC236}">
                <a16:creationId xmlns:a16="http://schemas.microsoft.com/office/drawing/2014/main" id="{3018BB2F-DDBE-5C21-8CAC-5C83A010B979}"/>
              </a:ext>
            </a:extLst>
          </p:cNvPr>
          <p:cNvSpPr txBox="1"/>
          <p:nvPr/>
        </p:nvSpPr>
        <p:spPr>
          <a:xfrm>
            <a:off x="8200076" y="1937264"/>
            <a:ext cx="2059912" cy="461665"/>
          </a:xfrm>
          <a:prstGeom prst="rect">
            <a:avLst/>
          </a:prstGeom>
          <a:noFill/>
        </p:spPr>
        <p:txBody>
          <a:bodyPr wrap="square" rtlCol="0">
            <a:spAutoFit/>
          </a:bodyPr>
          <a:lstStyle/>
          <a:p>
            <a:r>
              <a:rPr lang="en-IN" sz="2400" b="1" dirty="0">
                <a:latin typeface="Arial Rounded MT Bold" panose="020F0704030504030204" pitchFamily="34" charset="0"/>
              </a:rPr>
              <a:t>output</a:t>
            </a:r>
          </a:p>
        </p:txBody>
      </p:sp>
    </p:spTree>
    <p:extLst>
      <p:ext uri="{BB962C8B-B14F-4D97-AF65-F5344CB8AC3E}">
        <p14:creationId xmlns:p14="http://schemas.microsoft.com/office/powerpoint/2010/main" val="36608861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3891</TotalTime>
  <Words>582</Words>
  <Application>Microsoft Office PowerPoint</Application>
  <PresentationFormat>Widescreen</PresentationFormat>
  <Paragraphs>80</Paragraphs>
  <Slides>25</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Calibri</vt:lpstr>
      <vt:lpstr>Arial</vt:lpstr>
      <vt:lpstr>Arial Rounded MT Bold</vt:lpstr>
      <vt:lpstr>Century Gothic</vt:lpstr>
      <vt:lpstr>Bell MT</vt:lpstr>
      <vt:lpstr>Wingdings 3</vt:lpstr>
      <vt:lpstr>Wingdings</vt:lpstr>
      <vt:lpstr>Ion</vt:lpstr>
      <vt:lpstr>Grocery Store Inventory Management System</vt:lpstr>
      <vt:lpstr>Introduction</vt:lpstr>
      <vt:lpstr>PowerPoint Presentation</vt:lpstr>
      <vt:lpstr>PowerPoint Presentation</vt:lpstr>
      <vt:lpstr>PowerPoint Presentation</vt:lpstr>
      <vt:lpstr>In the dynamic environment of a retail grocery store, managing and analyzing  large  volumes  of  data  related  to   products,   suppliers, customers, and orders is crucial for efficient operations and informed decision-making. This project aims to design and implement a relational database system that captures essential store activities and enables users to retrieve and analyze data through SQL. The system will support complex queries to identify key business insights such as top-performing products, high-value customers, and revenue patterns, while reinforcing practical SQL skills including joins, aggregations, subqueries, and filtering.</vt:lpstr>
      <vt:lpstr>1.How many unique customers have placed orders?</vt:lpstr>
      <vt:lpstr>PowerPoint Presentation</vt:lpstr>
      <vt:lpstr>PowerPoint Presentation</vt:lpstr>
      <vt:lpstr>5.How many products exist in each category?</vt:lpstr>
      <vt:lpstr>6.What is the average price of products by category?</vt:lpstr>
      <vt:lpstr>7.Which products have the highest total sales volume (by quantity)?</vt:lpstr>
      <vt:lpstr>8.What is the total revenue generated by each product?</vt:lpstr>
      <vt:lpstr>9.How do product sales vary by category and supplier? </vt:lpstr>
      <vt:lpstr>10.How many orders have been placed in total? </vt:lpstr>
      <vt:lpstr>12.On which dates were the most orders placed?     </vt:lpstr>
      <vt:lpstr>14.How do order patterns vary across weekdays and months?</vt:lpstr>
      <vt:lpstr>15.How many suppliers are there in the database?</vt:lpstr>
      <vt:lpstr>18.Which suppliers contribute the most to total product sales (by revenue)</vt:lpstr>
      <vt:lpstr>20.Which employees have handled the most orders?</vt:lpstr>
      <vt:lpstr>output</vt:lpstr>
      <vt:lpstr>output</vt:lpstr>
      <vt:lpstr>24.What is the average quantity ordered per product? </vt:lpstr>
      <vt:lpstr>0utput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Raghu Ram Aduri</dc:creator>
  <cp:lastModifiedBy>JOSHIKANTH LIKHITAPUDI</cp:lastModifiedBy>
  <cp:revision>24</cp:revision>
  <dcterms:created xsi:type="dcterms:W3CDTF">2021-02-16T05:19:01Z</dcterms:created>
  <dcterms:modified xsi:type="dcterms:W3CDTF">2025-10-13T05:49:38Z</dcterms:modified>
</cp:coreProperties>
</file>